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72" r:id="rId3"/>
    <p:sldId id="259" r:id="rId4"/>
    <p:sldId id="269" r:id="rId5"/>
    <p:sldId id="260" r:id="rId6"/>
    <p:sldId id="265" r:id="rId7"/>
    <p:sldId id="273" r:id="rId8"/>
    <p:sldId id="274" r:id="rId9"/>
    <p:sldId id="275" r:id="rId10"/>
    <p:sldId id="277" r:id="rId11"/>
    <p:sldId id="266" r:id="rId12"/>
  </p:sldIdLst>
  <p:sldSz cx="18288000" cy="10287000"/>
  <p:notesSz cx="6858000" cy="9144000"/>
  <p:embeddedFontLs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Perpetua" panose="02020502060401020303" pitchFamily="18" charset="0"/>
      <p:regular r:id="rId18"/>
      <p:bold r:id="rId19"/>
      <p:italic r:id="rId20"/>
      <p:boldItalic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  <p:embeddedFont>
      <p:font typeface="Poppins Bold" panose="00000800000000000000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7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166F"/>
    <a:srgbClr val="E49549"/>
    <a:srgbClr val="FFBB01"/>
    <a:srgbClr val="21264D"/>
    <a:srgbClr val="E67815"/>
    <a:srgbClr val="3527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5" autoAdjust="0"/>
    <p:restoredTop sz="88065" autoAdjust="0"/>
  </p:normalViewPr>
  <p:slideViewPr>
    <p:cSldViewPr>
      <p:cViewPr>
        <p:scale>
          <a:sx n="50" d="100"/>
          <a:sy n="50" d="100"/>
        </p:scale>
        <p:origin x="1038" y="-270"/>
      </p:cViewPr>
      <p:guideLst>
        <p:guide orient="horz" pos="2160"/>
        <p:guide pos="2880"/>
        <p:guide pos="27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95770-E7B0-4A30-A465-C9CC714AD624}" type="datetimeFigureOut">
              <a:rPr lang="en-ID" smtClean="0"/>
              <a:t>12/07/2024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DBEC4-5733-4F9B-BAC3-15794CFAD94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9935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DBEC4-5733-4F9B-BAC3-15794CFAD94B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38637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DBEC4-5733-4F9B-BAC3-15794CFAD94B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92558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svg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3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image" Target="../media/image2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microsoft.com/office/2007/relationships/hdphoto" Target="../media/hdphoto1.wdp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BAE5B555-EDAE-4942-931C-CFC14484A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80166" y="0"/>
            <a:ext cx="20724196" cy="1168101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2700000">
            <a:off x="2023374" y="8628063"/>
            <a:ext cx="4802710" cy="480271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2700000">
            <a:off x="11844164" y="-3447868"/>
            <a:ext cx="4802710" cy="480271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B0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2700000">
            <a:off x="-472116" y="8263609"/>
            <a:ext cx="4802710" cy="480271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B0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2700000">
            <a:off x="14876362" y="-2204368"/>
            <a:ext cx="4802710" cy="480271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1264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2700000">
            <a:off x="2045097" y="9507110"/>
            <a:ext cx="4802710" cy="480271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1264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2700000">
            <a:off x="11844164" y="-4057466"/>
            <a:ext cx="4802710" cy="480271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2700000">
            <a:off x="2045097" y="10075771"/>
            <a:ext cx="4802710" cy="480271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2700000">
            <a:off x="14876362" y="-3233068"/>
            <a:ext cx="4802710" cy="480271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2700000">
            <a:off x="-472116" y="8912205"/>
            <a:ext cx="4802710" cy="480271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-3076309" y="209058"/>
            <a:ext cx="3657600" cy="2007108"/>
          </a:xfrm>
          <a:custGeom>
            <a:avLst/>
            <a:gdLst/>
            <a:ahLst/>
            <a:cxnLst/>
            <a:rect l="l" t="t" r="r" b="b"/>
            <a:pathLst>
              <a:path w="3657600" h="2007108">
                <a:moveTo>
                  <a:pt x="0" y="0"/>
                </a:moveTo>
                <a:lnTo>
                  <a:pt x="3657600" y="0"/>
                </a:lnTo>
                <a:lnTo>
                  <a:pt x="3657600" y="2007108"/>
                </a:lnTo>
                <a:lnTo>
                  <a:pt x="0" y="2007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3" name="TextBox 33"/>
          <p:cNvSpPr txBox="1"/>
          <p:nvPr/>
        </p:nvSpPr>
        <p:spPr>
          <a:xfrm>
            <a:off x="1524000" y="3918318"/>
            <a:ext cx="156972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0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Bold"/>
              </a:rPr>
              <a:t>WEBSITE SATKES INSTANSIXYZ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849645" y="599520"/>
            <a:ext cx="4175878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3"/>
              </a:lnSpc>
            </a:pPr>
            <a:r>
              <a:rPr lang="en-US" dirty="0">
                <a:solidFill>
                  <a:srgbClr val="352779"/>
                </a:solidFill>
                <a:latin typeface="Poppins Bold"/>
              </a:rPr>
              <a:t>UNIVERSITAS WIDYATAMA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827D2F7-A8C0-490E-8C54-455D8ABDAE59}"/>
              </a:ext>
            </a:extLst>
          </p:cNvPr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746" y1="62394" x2="37746" y2="62394"/>
                        <a14:foregroundMark x1="37746" y1="62394" x2="37746" y2="62394"/>
                        <a14:foregroundMark x1="37746" y1="62394" x2="37746" y2="62394"/>
                        <a14:foregroundMark x1="45493" y1="62958" x2="45493" y2="62958"/>
                        <a14:foregroundMark x1="45493" y1="62958" x2="45493" y2="62958"/>
                        <a14:foregroundMark x1="45493" y1="62958" x2="45493" y2="62958"/>
                        <a14:foregroundMark x1="45493" y1="62958" x2="45493" y2="62958"/>
                        <a14:foregroundMark x1="49296" y1="64085" x2="49296" y2="64085"/>
                        <a14:foregroundMark x1="49296" y1="64085" x2="49296" y2="64085"/>
                        <a14:foregroundMark x1="54789" y1="62394" x2="54789" y2="62394"/>
                        <a14:foregroundMark x1="55915" y1="62394" x2="55915" y2="62394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58732" y1="60704" x2="58732" y2="60704"/>
                        <a14:foregroundMark x1="71408" y1="48592" x2="71408" y2="48592"/>
                        <a14:foregroundMark x1="73099" y1="52535" x2="73099" y2="52535"/>
                        <a14:foregroundMark x1="77465" y1="44789" x2="77465" y2="44789"/>
                        <a14:foregroundMark x1="79155" y1="40845" x2="79155" y2="40845"/>
                        <a14:foregroundMark x1="79718" y1="38028" x2="79718" y2="38028"/>
                        <a14:foregroundMark x1="79718" y1="36479" x2="79718" y2="36479"/>
                        <a14:foregroundMark x1="66479" y1="78451" x2="66479" y2="78451"/>
                        <a14:foregroundMark x1="79718" y1="78451" x2="79718" y2="78451"/>
                        <a14:foregroundMark x1="46620" y1="77887" x2="46620" y2="77887"/>
                        <a14:foregroundMark x1="34930" y1="76761" x2="34930" y2="76761"/>
                        <a14:foregroundMark x1="21690" y1="47465" x2="21690" y2="47465"/>
                        <a14:foregroundMark x1="79718" y1="35352" x2="79718" y2="35352"/>
                        <a14:foregroundMark x1="21127" y1="46901" x2="21127" y2="46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94" y="161018"/>
            <a:ext cx="1443006" cy="1254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359">
        <p159:morph option="byObject"/>
      </p:transition>
    </mc:Choice>
    <mc:Fallback xmlns="">
      <p:transition spd="slow" advTm="14359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69582" y="1398445"/>
            <a:ext cx="14948835" cy="648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30"/>
              </a:lnSpc>
            </a:pPr>
            <a:r>
              <a:rPr lang="en-US" sz="3600" dirty="0">
                <a:solidFill>
                  <a:srgbClr val="21264D"/>
                </a:solidFill>
                <a:latin typeface="Poppins Bold"/>
              </a:rPr>
              <a:t>DOKUMENTASI </a:t>
            </a:r>
          </a:p>
        </p:txBody>
      </p:sp>
      <p:sp>
        <p:nvSpPr>
          <p:cNvPr id="46" name="Freeform 46"/>
          <p:cNvSpPr/>
          <p:nvPr/>
        </p:nvSpPr>
        <p:spPr>
          <a:xfrm>
            <a:off x="-2330715" y="178566"/>
            <a:ext cx="3657600" cy="2007108"/>
          </a:xfrm>
          <a:custGeom>
            <a:avLst/>
            <a:gdLst/>
            <a:ahLst/>
            <a:cxnLst/>
            <a:rect l="l" t="t" r="r" b="b"/>
            <a:pathLst>
              <a:path w="3657600" h="2007108">
                <a:moveTo>
                  <a:pt x="0" y="0"/>
                </a:moveTo>
                <a:lnTo>
                  <a:pt x="3657600" y="0"/>
                </a:lnTo>
                <a:lnTo>
                  <a:pt x="3657600" y="2007108"/>
                </a:lnTo>
                <a:lnTo>
                  <a:pt x="0" y="2007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1" name="TextBox 37">
            <a:extLst>
              <a:ext uri="{FF2B5EF4-FFF2-40B4-BE49-F238E27FC236}">
                <a16:creationId xmlns:a16="http://schemas.microsoft.com/office/drawing/2014/main" id="{C5A2EB39-89CB-458C-BBE9-2A1ABC5D634A}"/>
              </a:ext>
            </a:extLst>
          </p:cNvPr>
          <p:cNvSpPr txBox="1"/>
          <p:nvPr/>
        </p:nvSpPr>
        <p:spPr>
          <a:xfrm>
            <a:off x="3200400" y="622951"/>
            <a:ext cx="4175878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3"/>
              </a:lnSpc>
            </a:pPr>
            <a:r>
              <a:rPr lang="en-US" dirty="0">
                <a:solidFill>
                  <a:srgbClr val="352779"/>
                </a:solidFill>
                <a:latin typeface="Poppins Bold"/>
              </a:rPr>
              <a:t>UNIVERSITAS WIDYATAMA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D66FB0A-09E6-4162-A495-633A8B181689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746" y1="62394" x2="37746" y2="62394"/>
                        <a14:foregroundMark x1="37746" y1="62394" x2="37746" y2="62394"/>
                        <a14:foregroundMark x1="37746" y1="62394" x2="37746" y2="62394"/>
                        <a14:foregroundMark x1="45493" y1="62958" x2="45493" y2="62958"/>
                        <a14:foregroundMark x1="45493" y1="62958" x2="45493" y2="62958"/>
                        <a14:foregroundMark x1="45493" y1="62958" x2="45493" y2="62958"/>
                        <a14:foregroundMark x1="45493" y1="62958" x2="45493" y2="62958"/>
                        <a14:foregroundMark x1="49296" y1="64085" x2="49296" y2="64085"/>
                        <a14:foregroundMark x1="49296" y1="64085" x2="49296" y2="64085"/>
                        <a14:foregroundMark x1="54789" y1="62394" x2="54789" y2="62394"/>
                        <a14:foregroundMark x1="55915" y1="62394" x2="55915" y2="62394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58732" y1="60704" x2="58732" y2="60704"/>
                        <a14:foregroundMark x1="71408" y1="48592" x2="71408" y2="48592"/>
                        <a14:foregroundMark x1="73099" y1="52535" x2="73099" y2="52535"/>
                        <a14:foregroundMark x1="77465" y1="44789" x2="77465" y2="44789"/>
                        <a14:foregroundMark x1="79155" y1="40845" x2="79155" y2="40845"/>
                        <a14:foregroundMark x1="79718" y1="38028" x2="79718" y2="38028"/>
                        <a14:foregroundMark x1="79718" y1="36479" x2="79718" y2="36479"/>
                        <a14:foregroundMark x1="66479" y1="78451" x2="66479" y2="78451"/>
                        <a14:foregroundMark x1="79718" y1="78451" x2="79718" y2="78451"/>
                        <a14:foregroundMark x1="46620" y1="77887" x2="46620" y2="77887"/>
                        <a14:foregroundMark x1="34930" y1="76761" x2="34930" y2="76761"/>
                        <a14:foregroundMark x1="21690" y1="47465" x2="21690" y2="47465"/>
                        <a14:foregroundMark x1="79718" y1="35352" x2="79718" y2="35352"/>
                        <a14:foregroundMark x1="21127" y1="46901" x2="21127" y2="46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949" y="184449"/>
            <a:ext cx="1443006" cy="1254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04D415-E606-4343-A4FC-8EA27D574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126" y="2476908"/>
            <a:ext cx="12666220" cy="7121283"/>
          </a:xfrm>
          <a:prstGeom prst="rect">
            <a:avLst/>
          </a:prstGeom>
        </p:spPr>
      </p:pic>
      <p:grpSp>
        <p:nvGrpSpPr>
          <p:cNvPr id="53" name="Group 30">
            <a:extLst>
              <a:ext uri="{FF2B5EF4-FFF2-40B4-BE49-F238E27FC236}">
                <a16:creationId xmlns:a16="http://schemas.microsoft.com/office/drawing/2014/main" id="{BCFD4953-7A43-471B-AC9A-0A30DD69C097}"/>
              </a:ext>
            </a:extLst>
          </p:cNvPr>
          <p:cNvGrpSpPr/>
          <p:nvPr/>
        </p:nvGrpSpPr>
        <p:grpSpPr>
          <a:xfrm rot="15888086">
            <a:off x="15787902" y="2175596"/>
            <a:ext cx="5553560" cy="6038905"/>
            <a:chOff x="1198675" y="967107"/>
            <a:chExt cx="7404746" cy="8051872"/>
          </a:xfrm>
        </p:grpSpPr>
        <p:grpSp>
          <p:nvGrpSpPr>
            <p:cNvPr id="54" name="Group 31">
              <a:extLst>
                <a:ext uri="{FF2B5EF4-FFF2-40B4-BE49-F238E27FC236}">
                  <a16:creationId xmlns:a16="http://schemas.microsoft.com/office/drawing/2014/main" id="{555C626F-66A2-4F72-80DF-12A0AB1FA92C}"/>
                </a:ext>
              </a:extLst>
            </p:cNvPr>
            <p:cNvGrpSpPr/>
            <p:nvPr/>
          </p:nvGrpSpPr>
          <p:grpSpPr>
            <a:xfrm rot="-2700000">
              <a:off x="1198675" y="3231264"/>
              <a:ext cx="5787715" cy="5787715"/>
              <a:chOff x="0" y="0"/>
              <a:chExt cx="812800" cy="812800"/>
            </a:xfrm>
          </p:grpSpPr>
          <p:sp>
            <p:nvSpPr>
              <p:cNvPr id="72" name="Freeform 32">
                <a:extLst>
                  <a:ext uri="{FF2B5EF4-FFF2-40B4-BE49-F238E27FC236}">
                    <a16:creationId xmlns:a16="http://schemas.microsoft.com/office/drawing/2014/main" id="{1FB4A0EF-125F-491F-8E56-B8B4D1BACA3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74" name="TextBox 33">
                <a:extLst>
                  <a:ext uri="{FF2B5EF4-FFF2-40B4-BE49-F238E27FC236}">
                    <a16:creationId xmlns:a16="http://schemas.microsoft.com/office/drawing/2014/main" id="{A4185F9A-A529-4261-821B-02019BA9A7B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5" name="Group 34">
              <a:extLst>
                <a:ext uri="{FF2B5EF4-FFF2-40B4-BE49-F238E27FC236}">
                  <a16:creationId xmlns:a16="http://schemas.microsoft.com/office/drawing/2014/main" id="{F3A26C36-1338-4AD4-9221-2B24D4FE029C}"/>
                </a:ext>
              </a:extLst>
            </p:cNvPr>
            <p:cNvGrpSpPr/>
            <p:nvPr/>
          </p:nvGrpSpPr>
          <p:grpSpPr>
            <a:xfrm rot="-2700000">
              <a:off x="2092592" y="1198675"/>
              <a:ext cx="5787715" cy="5787715"/>
              <a:chOff x="0" y="0"/>
              <a:chExt cx="812800" cy="812800"/>
            </a:xfrm>
          </p:grpSpPr>
          <p:sp>
            <p:nvSpPr>
              <p:cNvPr id="70" name="Freeform 35">
                <a:extLst>
                  <a:ext uri="{FF2B5EF4-FFF2-40B4-BE49-F238E27FC236}">
                    <a16:creationId xmlns:a16="http://schemas.microsoft.com/office/drawing/2014/main" id="{345F0BC0-1B19-4108-8B56-8696ECFEAC2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B01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71" name="TextBox 36">
                <a:extLst>
                  <a:ext uri="{FF2B5EF4-FFF2-40B4-BE49-F238E27FC236}">
                    <a16:creationId xmlns:a16="http://schemas.microsoft.com/office/drawing/2014/main" id="{771DD48E-EDF1-4CD8-BF63-AC6E3731D69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6" name="Group 37">
              <a:extLst>
                <a:ext uri="{FF2B5EF4-FFF2-40B4-BE49-F238E27FC236}">
                  <a16:creationId xmlns:a16="http://schemas.microsoft.com/office/drawing/2014/main" id="{7B1B77AE-3755-48D4-872D-A02D05DADD4B}"/>
                </a:ext>
              </a:extLst>
            </p:cNvPr>
            <p:cNvGrpSpPr/>
            <p:nvPr/>
          </p:nvGrpSpPr>
          <p:grpSpPr>
            <a:xfrm rot="-2700000">
              <a:off x="2092592" y="3209912"/>
              <a:ext cx="5787715" cy="5787715"/>
              <a:chOff x="0" y="0"/>
              <a:chExt cx="812800" cy="812800"/>
            </a:xfrm>
          </p:grpSpPr>
          <p:sp>
            <p:nvSpPr>
              <p:cNvPr id="68" name="Freeform 38">
                <a:extLst>
                  <a:ext uri="{FF2B5EF4-FFF2-40B4-BE49-F238E27FC236}">
                    <a16:creationId xmlns:a16="http://schemas.microsoft.com/office/drawing/2014/main" id="{C5C26524-710A-4427-99D0-BF9F826F717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1264D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69" name="TextBox 39">
                <a:extLst>
                  <a:ext uri="{FF2B5EF4-FFF2-40B4-BE49-F238E27FC236}">
                    <a16:creationId xmlns:a16="http://schemas.microsoft.com/office/drawing/2014/main" id="{411CACF6-A65E-49B1-86BF-61B8B95D610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0" name="Group 40">
              <a:extLst>
                <a:ext uri="{FF2B5EF4-FFF2-40B4-BE49-F238E27FC236}">
                  <a16:creationId xmlns:a16="http://schemas.microsoft.com/office/drawing/2014/main" id="{A6A65020-C896-4ADF-A20C-8EE3065C21C9}"/>
                </a:ext>
              </a:extLst>
            </p:cNvPr>
            <p:cNvGrpSpPr/>
            <p:nvPr/>
          </p:nvGrpSpPr>
          <p:grpSpPr>
            <a:xfrm rot="-2700000">
              <a:off x="2815706" y="3209912"/>
              <a:ext cx="5787715" cy="5787715"/>
              <a:chOff x="0" y="0"/>
              <a:chExt cx="812800" cy="812800"/>
            </a:xfrm>
          </p:grpSpPr>
          <p:sp>
            <p:nvSpPr>
              <p:cNvPr id="64" name="Freeform 41">
                <a:extLst>
                  <a:ext uri="{FF2B5EF4-FFF2-40B4-BE49-F238E27FC236}">
                    <a16:creationId xmlns:a16="http://schemas.microsoft.com/office/drawing/2014/main" id="{D8C5C440-8E00-47AB-8778-7AF24967B5F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66" name="TextBox 42">
                <a:extLst>
                  <a:ext uri="{FF2B5EF4-FFF2-40B4-BE49-F238E27FC236}">
                    <a16:creationId xmlns:a16="http://schemas.microsoft.com/office/drawing/2014/main" id="{72ABF3A8-4294-4A09-AB03-EA1783F6005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1" name="Group 43">
              <a:extLst>
                <a:ext uri="{FF2B5EF4-FFF2-40B4-BE49-F238E27FC236}">
                  <a16:creationId xmlns:a16="http://schemas.microsoft.com/office/drawing/2014/main" id="{E20ED9AD-2C14-47BB-9E34-FDD0849FD3B6}"/>
                </a:ext>
              </a:extLst>
            </p:cNvPr>
            <p:cNvGrpSpPr/>
            <p:nvPr/>
          </p:nvGrpSpPr>
          <p:grpSpPr>
            <a:xfrm rot="-2700000">
              <a:off x="2793901" y="967107"/>
              <a:ext cx="5787715" cy="6059014"/>
              <a:chOff x="0" y="-38100"/>
              <a:chExt cx="812800" cy="850900"/>
            </a:xfrm>
          </p:grpSpPr>
          <p:sp>
            <p:nvSpPr>
              <p:cNvPr id="62" name="Freeform 44">
                <a:extLst>
                  <a:ext uri="{FF2B5EF4-FFF2-40B4-BE49-F238E27FC236}">
                    <a16:creationId xmlns:a16="http://schemas.microsoft.com/office/drawing/2014/main" id="{35371CCE-2982-4200-8DC6-006F0A3707C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63" name="TextBox 45">
                <a:extLst>
                  <a:ext uri="{FF2B5EF4-FFF2-40B4-BE49-F238E27FC236}">
                    <a16:creationId xmlns:a16="http://schemas.microsoft.com/office/drawing/2014/main" id="{4DF90C27-7FA2-471D-BCD8-5728608934C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 rot="5101866">
            <a:off x="-3566764" y="2706162"/>
            <a:ext cx="5553560" cy="6038905"/>
            <a:chOff x="1198675" y="967107"/>
            <a:chExt cx="7404746" cy="8051872"/>
          </a:xfrm>
        </p:grpSpPr>
        <p:grpSp>
          <p:nvGrpSpPr>
            <p:cNvPr id="31" name="Group 31"/>
            <p:cNvGrpSpPr/>
            <p:nvPr/>
          </p:nvGrpSpPr>
          <p:grpSpPr>
            <a:xfrm rot="-2700000">
              <a:off x="1198675" y="3231264"/>
              <a:ext cx="5787715" cy="578771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-2700000">
              <a:off x="2092592" y="1198675"/>
              <a:ext cx="5787715" cy="5787715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B01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 rot="-2700000">
              <a:off x="2092592" y="3209912"/>
              <a:ext cx="5787715" cy="5787715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1264D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-2700000">
              <a:off x="2815706" y="3209912"/>
              <a:ext cx="5787715" cy="5787715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-2700000">
              <a:off x="2793901" y="967107"/>
              <a:ext cx="5787715" cy="6059014"/>
              <a:chOff x="0" y="-38100"/>
              <a:chExt cx="812800" cy="8509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709B1EF8-C7EE-4695-AA32-AB473F82E7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480" y="10215634"/>
            <a:ext cx="12235022" cy="7450291"/>
          </a:xfrm>
          <a:prstGeom prst="rect">
            <a:avLst/>
          </a:prstGeom>
        </p:spPr>
      </p:pic>
      <p:sp>
        <p:nvSpPr>
          <p:cNvPr id="48" name="TextBox 33">
            <a:extLst>
              <a:ext uri="{FF2B5EF4-FFF2-40B4-BE49-F238E27FC236}">
                <a16:creationId xmlns:a16="http://schemas.microsoft.com/office/drawing/2014/main" id="{F2A28163-1AF6-4988-8510-B115515899FD}"/>
              </a:ext>
            </a:extLst>
          </p:cNvPr>
          <p:cNvSpPr txBox="1"/>
          <p:nvPr/>
        </p:nvSpPr>
        <p:spPr>
          <a:xfrm>
            <a:off x="22559813" y="3747021"/>
            <a:ext cx="9784007" cy="1480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83"/>
              </a:lnSpc>
            </a:pPr>
            <a:r>
              <a:rPr lang="en-US" sz="7200" dirty="0">
                <a:solidFill>
                  <a:srgbClr val="000000"/>
                </a:solidFill>
                <a:latin typeface="Poppins Bold"/>
              </a:rPr>
              <a:t>TERIMAKASIH</a:t>
            </a:r>
          </a:p>
        </p:txBody>
      </p:sp>
      <p:sp>
        <p:nvSpPr>
          <p:cNvPr id="49" name="TextBox 34">
            <a:extLst>
              <a:ext uri="{FF2B5EF4-FFF2-40B4-BE49-F238E27FC236}">
                <a16:creationId xmlns:a16="http://schemas.microsoft.com/office/drawing/2014/main" id="{67230C70-B34B-4676-9F39-35EC4EC88A19}"/>
              </a:ext>
            </a:extLst>
          </p:cNvPr>
          <p:cNvSpPr txBox="1"/>
          <p:nvPr/>
        </p:nvSpPr>
        <p:spPr>
          <a:xfrm>
            <a:off x="22503580" y="5718653"/>
            <a:ext cx="8555376" cy="756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21"/>
              </a:lnSpc>
            </a:pPr>
            <a:r>
              <a:rPr lang="en-US" sz="4801" spc="729" dirty="0">
                <a:solidFill>
                  <a:srgbClr val="21264D"/>
                </a:solidFill>
                <a:latin typeface="Poppins"/>
              </a:rPr>
              <a:t>ATAS PERHATIANNYA</a:t>
            </a:r>
          </a:p>
        </p:txBody>
      </p:sp>
    </p:spTree>
    <p:extLst>
      <p:ext uri="{BB962C8B-B14F-4D97-AF65-F5344CB8AC3E}">
        <p14:creationId xmlns:p14="http://schemas.microsoft.com/office/powerpoint/2010/main" val="3478927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7858">
        <p159:morph option="byObject"/>
      </p:transition>
    </mc:Choice>
    <mc:Fallback xmlns="">
      <p:transition spd="slow" advTm="67858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6F744067-1E9A-42FA-867F-C45729700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278649"/>
            <a:ext cx="16023221" cy="847238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2700000">
            <a:off x="2023374" y="8628063"/>
            <a:ext cx="4802710" cy="480271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2700000">
            <a:off x="11844164" y="-3447868"/>
            <a:ext cx="4802710" cy="480271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B0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2700000">
            <a:off x="-472116" y="8263609"/>
            <a:ext cx="4802710" cy="480271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B0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2700000">
            <a:off x="14876362" y="-2204368"/>
            <a:ext cx="4802710" cy="480271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1264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2700000">
            <a:off x="2045097" y="9507110"/>
            <a:ext cx="4802710" cy="480271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1264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2700000">
            <a:off x="11844164" y="-4057466"/>
            <a:ext cx="4802710" cy="480271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2700000">
            <a:off x="2045097" y="10075771"/>
            <a:ext cx="4802710" cy="480271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2700000">
            <a:off x="14876362" y="-3233068"/>
            <a:ext cx="4802710" cy="480271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2700000">
            <a:off x="-472116" y="8912205"/>
            <a:ext cx="4802710" cy="480271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-3076309" y="209058"/>
            <a:ext cx="3657600" cy="2007108"/>
          </a:xfrm>
          <a:custGeom>
            <a:avLst/>
            <a:gdLst/>
            <a:ahLst/>
            <a:cxnLst/>
            <a:rect l="l" t="t" r="r" b="b"/>
            <a:pathLst>
              <a:path w="3657600" h="2007108">
                <a:moveTo>
                  <a:pt x="0" y="0"/>
                </a:moveTo>
                <a:lnTo>
                  <a:pt x="3657600" y="0"/>
                </a:lnTo>
                <a:lnTo>
                  <a:pt x="3657600" y="2007108"/>
                </a:lnTo>
                <a:lnTo>
                  <a:pt x="0" y="20071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3" name="TextBox 33"/>
          <p:cNvSpPr txBox="1"/>
          <p:nvPr/>
        </p:nvSpPr>
        <p:spPr>
          <a:xfrm>
            <a:off x="4873287" y="1344408"/>
            <a:ext cx="9784007" cy="1480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83"/>
              </a:lnSpc>
            </a:pPr>
            <a:r>
              <a:rPr lang="en-US" sz="7200" dirty="0">
                <a:solidFill>
                  <a:srgbClr val="000000"/>
                </a:solidFill>
                <a:latin typeface="Poppins Bold"/>
              </a:rPr>
              <a:t>TERIMAKASIH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267200" y="2829920"/>
            <a:ext cx="8555376" cy="756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21"/>
              </a:lnSpc>
            </a:pPr>
            <a:r>
              <a:rPr lang="en-US" sz="4801" spc="729" dirty="0">
                <a:solidFill>
                  <a:srgbClr val="21264D"/>
                </a:solidFill>
                <a:latin typeface="Poppins"/>
              </a:rPr>
              <a:t>ATAS PERHATIANNYA</a:t>
            </a: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A54BA14D-02B0-4969-8602-EEB3AC91B547}"/>
              </a:ext>
            </a:extLst>
          </p:cNvPr>
          <p:cNvSpPr txBox="1"/>
          <p:nvPr/>
        </p:nvSpPr>
        <p:spPr>
          <a:xfrm>
            <a:off x="2411283" y="817813"/>
            <a:ext cx="4175878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3"/>
              </a:lnSpc>
            </a:pPr>
            <a:r>
              <a:rPr lang="en-US" dirty="0">
                <a:solidFill>
                  <a:srgbClr val="352779"/>
                </a:solidFill>
                <a:latin typeface="Poppins Bold"/>
              </a:rPr>
              <a:t>UNIVERSITAS WIDYATAMA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2F72B7F-063F-4A46-8852-2DEE65E0B763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746" y1="62394" x2="37746" y2="62394"/>
                        <a14:foregroundMark x1="37746" y1="62394" x2="37746" y2="62394"/>
                        <a14:foregroundMark x1="37746" y1="62394" x2="37746" y2="62394"/>
                        <a14:foregroundMark x1="45493" y1="62958" x2="45493" y2="62958"/>
                        <a14:foregroundMark x1="45493" y1="62958" x2="45493" y2="62958"/>
                        <a14:foregroundMark x1="45493" y1="62958" x2="45493" y2="62958"/>
                        <a14:foregroundMark x1="45493" y1="62958" x2="45493" y2="62958"/>
                        <a14:foregroundMark x1="49296" y1="64085" x2="49296" y2="64085"/>
                        <a14:foregroundMark x1="49296" y1="64085" x2="49296" y2="64085"/>
                        <a14:foregroundMark x1="54789" y1="62394" x2="54789" y2="62394"/>
                        <a14:foregroundMark x1="55915" y1="62394" x2="55915" y2="62394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58732" y1="60704" x2="58732" y2="60704"/>
                        <a14:foregroundMark x1="71408" y1="48592" x2="71408" y2="48592"/>
                        <a14:foregroundMark x1="73099" y1="52535" x2="73099" y2="52535"/>
                        <a14:foregroundMark x1="77465" y1="44789" x2="77465" y2="44789"/>
                        <a14:foregroundMark x1="79155" y1="40845" x2="79155" y2="40845"/>
                        <a14:foregroundMark x1="79718" y1="38028" x2="79718" y2="38028"/>
                        <a14:foregroundMark x1="79718" y1="36479" x2="79718" y2="36479"/>
                        <a14:foregroundMark x1="66479" y1="78451" x2="66479" y2="78451"/>
                        <a14:foregroundMark x1="79718" y1="78451" x2="79718" y2="78451"/>
                        <a14:foregroundMark x1="46620" y1="77887" x2="46620" y2="77887"/>
                        <a14:foregroundMark x1="34930" y1="76761" x2="34930" y2="76761"/>
                        <a14:foregroundMark x1="21690" y1="47465" x2="21690" y2="47465"/>
                        <a14:foregroundMark x1="79718" y1="35352" x2="79718" y2="35352"/>
                        <a14:foregroundMark x1="21127" y1="46901" x2="21127" y2="46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52" y="342900"/>
            <a:ext cx="1443006" cy="1254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931">
        <p159:morph option="byObject"/>
      </p:transition>
    </mc:Choice>
    <mc:Fallback xmlns="">
      <p:transition spd="slow" advTm="5931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BAE5B555-EDAE-4942-931C-CFC14484A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80166" y="0"/>
            <a:ext cx="20724196" cy="1168101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2700000">
            <a:off x="2023374" y="8628063"/>
            <a:ext cx="4802710" cy="480271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2700000">
            <a:off x="11844164" y="-3447868"/>
            <a:ext cx="4802710" cy="480271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B0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2700000">
            <a:off x="-472116" y="8263609"/>
            <a:ext cx="4802710" cy="480271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B0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2700000">
            <a:off x="14876362" y="-2204368"/>
            <a:ext cx="4802710" cy="480271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1264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2700000">
            <a:off x="2045097" y="9507110"/>
            <a:ext cx="4802710" cy="480271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1264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2700000">
            <a:off x="11844164" y="-4057466"/>
            <a:ext cx="4802710" cy="480271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2700000">
            <a:off x="2045097" y="10075771"/>
            <a:ext cx="4802710" cy="480271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2700000">
            <a:off x="14876362" y="-3233068"/>
            <a:ext cx="4802710" cy="480271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2700000">
            <a:off x="-472116" y="8912205"/>
            <a:ext cx="4802710" cy="480271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-3076309" y="209058"/>
            <a:ext cx="3657600" cy="2007108"/>
          </a:xfrm>
          <a:custGeom>
            <a:avLst/>
            <a:gdLst/>
            <a:ahLst/>
            <a:cxnLst/>
            <a:rect l="l" t="t" r="r" b="b"/>
            <a:pathLst>
              <a:path w="3657600" h="2007108">
                <a:moveTo>
                  <a:pt x="0" y="0"/>
                </a:moveTo>
                <a:lnTo>
                  <a:pt x="3657600" y="0"/>
                </a:lnTo>
                <a:lnTo>
                  <a:pt x="3657600" y="2007108"/>
                </a:lnTo>
                <a:lnTo>
                  <a:pt x="0" y="2007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3" name="TextBox 33"/>
          <p:cNvSpPr txBox="1"/>
          <p:nvPr/>
        </p:nvSpPr>
        <p:spPr>
          <a:xfrm>
            <a:off x="1708052" y="1713101"/>
            <a:ext cx="11701995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E49549"/>
                </a:solidFill>
                <a:latin typeface="Poppins Bold"/>
              </a:rPr>
              <a:t>WEBSITE SATKES INSTANSI XYZ</a:t>
            </a:r>
            <a:endParaRPr lang="en-US" sz="7200" dirty="0">
              <a:solidFill>
                <a:srgbClr val="E49549"/>
              </a:solidFill>
              <a:latin typeface="Poppins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184694" y="2653694"/>
            <a:ext cx="14186639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D" sz="2800" dirty="0" err="1">
                <a:solidFill>
                  <a:srgbClr val="25166F"/>
                </a:solidFill>
                <a:latin typeface="Poppins Bold"/>
              </a:rPr>
              <a:t>Memperkenalkan</a:t>
            </a:r>
            <a:r>
              <a:rPr lang="en-ID" sz="2800" dirty="0">
                <a:solidFill>
                  <a:srgbClr val="25166F"/>
                </a:solidFill>
                <a:latin typeface="Poppins Bold"/>
              </a:rPr>
              <a:t> </a:t>
            </a:r>
            <a:r>
              <a:rPr lang="en-ID" sz="2800" dirty="0" err="1">
                <a:solidFill>
                  <a:srgbClr val="25166F"/>
                </a:solidFill>
                <a:latin typeface="Poppins Bold"/>
              </a:rPr>
              <a:t>tujuan</a:t>
            </a:r>
            <a:r>
              <a:rPr lang="en-ID" sz="2800" dirty="0">
                <a:solidFill>
                  <a:srgbClr val="25166F"/>
                </a:solidFill>
                <a:latin typeface="Poppins Bold"/>
              </a:rPr>
              <a:t> dan </a:t>
            </a:r>
            <a:r>
              <a:rPr lang="en-ID" sz="2800" dirty="0" err="1">
                <a:solidFill>
                  <a:srgbClr val="25166F"/>
                </a:solidFill>
                <a:latin typeface="Poppins Bold"/>
              </a:rPr>
              <a:t>manfaat</a:t>
            </a:r>
            <a:r>
              <a:rPr lang="en-ID" sz="2800" dirty="0">
                <a:solidFill>
                  <a:srgbClr val="25166F"/>
                </a:solidFill>
                <a:latin typeface="Poppins Bold"/>
              </a:rPr>
              <a:t> </a:t>
            </a:r>
            <a:r>
              <a:rPr lang="en-ID" sz="2800" dirty="0" err="1">
                <a:solidFill>
                  <a:srgbClr val="25166F"/>
                </a:solidFill>
                <a:latin typeface="Poppins Bold"/>
              </a:rPr>
              <a:t>dari</a:t>
            </a:r>
            <a:r>
              <a:rPr lang="en-ID" sz="2800" dirty="0">
                <a:solidFill>
                  <a:srgbClr val="25166F"/>
                </a:solidFill>
                <a:latin typeface="Poppins Bold"/>
              </a:rPr>
              <a:t> </a:t>
            </a:r>
            <a:r>
              <a:rPr lang="en-ID" sz="2800" dirty="0" err="1">
                <a:solidFill>
                  <a:srgbClr val="25166F"/>
                </a:solidFill>
                <a:latin typeface="Poppins Bold"/>
              </a:rPr>
              <a:t>penggunaan</a:t>
            </a:r>
            <a:r>
              <a:rPr lang="en-ID" sz="2800" dirty="0">
                <a:solidFill>
                  <a:srgbClr val="25166F"/>
                </a:solidFill>
                <a:latin typeface="Poppins Bold"/>
              </a:rPr>
              <a:t> website </a:t>
            </a:r>
            <a:r>
              <a:rPr lang="en-ID" sz="2800" dirty="0" err="1">
                <a:solidFill>
                  <a:srgbClr val="25166F"/>
                </a:solidFill>
                <a:latin typeface="Poppins Bold"/>
              </a:rPr>
              <a:t>untuk</a:t>
            </a:r>
            <a:r>
              <a:rPr lang="en-ID" sz="2800" dirty="0">
                <a:solidFill>
                  <a:srgbClr val="25166F"/>
                </a:solidFill>
                <a:latin typeface="Poppins Bold"/>
              </a:rPr>
              <a:t> </a:t>
            </a:r>
            <a:r>
              <a:rPr lang="en-ID" sz="2800" dirty="0" err="1">
                <a:solidFill>
                  <a:srgbClr val="25166F"/>
                </a:solidFill>
                <a:latin typeface="Poppins Bold"/>
              </a:rPr>
              <a:t>konsultasi</a:t>
            </a:r>
            <a:r>
              <a:rPr lang="en-ID" sz="2800" dirty="0">
                <a:solidFill>
                  <a:srgbClr val="25166F"/>
                </a:solidFill>
                <a:latin typeface="Poppins Bold"/>
              </a:rPr>
              <a:t> Kesehatan di </a:t>
            </a:r>
            <a:r>
              <a:rPr lang="en-ID" sz="2800" dirty="0" err="1">
                <a:solidFill>
                  <a:srgbClr val="25166F"/>
                </a:solidFill>
                <a:latin typeface="Poppins Bold"/>
              </a:rPr>
              <a:t>Instansi</a:t>
            </a:r>
            <a:r>
              <a:rPr lang="en-ID" sz="2800" dirty="0">
                <a:solidFill>
                  <a:srgbClr val="25166F"/>
                </a:solidFill>
                <a:latin typeface="Poppins Bold"/>
              </a:rPr>
              <a:t> XYZ </a:t>
            </a:r>
            <a:endParaRPr lang="en-US" sz="2800" dirty="0">
              <a:solidFill>
                <a:srgbClr val="25166F"/>
              </a:solidFill>
              <a:latin typeface="Poppins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2491080" y="3852409"/>
            <a:ext cx="8153748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15"/>
              </a:lnSpc>
            </a:pPr>
            <a:r>
              <a:rPr lang="en-US" sz="3143" b="1" dirty="0">
                <a:solidFill>
                  <a:srgbClr val="25166F"/>
                </a:solidFill>
              </a:rPr>
              <a:t>OLEH KELOMPOK 3: </a:t>
            </a:r>
          </a:p>
          <a:p>
            <a:pPr>
              <a:lnSpc>
                <a:spcPts val="3615"/>
              </a:lnSpc>
            </a:pPr>
            <a:r>
              <a:rPr lang="en-US" sz="3143" b="1" dirty="0">
                <a:solidFill>
                  <a:srgbClr val="25166F"/>
                </a:solidFill>
              </a:rPr>
              <a:t>1. ANDY ADITYA PAMUNGKAS -</a:t>
            </a:r>
            <a:r>
              <a:rPr lang="en-ID" sz="1800" b="1" kern="100" dirty="0">
                <a:solidFill>
                  <a:srgbClr val="25166F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D" sz="3140" b="1" kern="100" dirty="0">
                <a:solidFill>
                  <a:srgbClr val="25166F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1120204003</a:t>
            </a:r>
          </a:p>
          <a:p>
            <a:pPr>
              <a:lnSpc>
                <a:spcPts val="3615"/>
              </a:lnSpc>
            </a:pPr>
            <a:r>
              <a:rPr lang="en-US" sz="3143" b="1" dirty="0">
                <a:solidFill>
                  <a:srgbClr val="25166F"/>
                </a:solidFill>
              </a:rPr>
              <a:t>2. DESSY SARI NURULITA-</a:t>
            </a:r>
            <a:r>
              <a:rPr lang="en-ID" sz="1800" b="1" kern="100" dirty="0">
                <a:solidFill>
                  <a:srgbClr val="25166F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D" sz="3140" b="1" kern="100" dirty="0">
                <a:solidFill>
                  <a:srgbClr val="25166F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231137001</a:t>
            </a:r>
          </a:p>
          <a:p>
            <a:pPr>
              <a:lnSpc>
                <a:spcPts val="3615"/>
              </a:lnSpc>
            </a:pPr>
            <a:r>
              <a:rPr lang="en-US" sz="3143" b="1" dirty="0">
                <a:solidFill>
                  <a:srgbClr val="25166F"/>
                </a:solidFill>
              </a:rPr>
              <a:t>3. NURUL LAILI FAJERIANA-	41122210005</a:t>
            </a:r>
          </a:p>
          <a:p>
            <a:pPr>
              <a:lnSpc>
                <a:spcPts val="3615"/>
              </a:lnSpc>
            </a:pPr>
            <a:r>
              <a:rPr lang="en-US" sz="3143" b="1" dirty="0">
                <a:solidFill>
                  <a:srgbClr val="25166F"/>
                </a:solidFill>
              </a:rPr>
              <a:t>4. RINA DWI SUSANTI - 41122210007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849645" y="599520"/>
            <a:ext cx="4175878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3"/>
              </a:lnSpc>
            </a:pPr>
            <a:r>
              <a:rPr lang="en-US" dirty="0">
                <a:solidFill>
                  <a:srgbClr val="352779"/>
                </a:solidFill>
                <a:latin typeface="Poppins Bold"/>
              </a:rPr>
              <a:t>UNIVERSITAS WIDYATAMA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827D2F7-A8C0-490E-8C54-455D8ABDAE59}"/>
              </a:ext>
            </a:extLst>
          </p:cNvPr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746" y1="62394" x2="37746" y2="62394"/>
                        <a14:foregroundMark x1="37746" y1="62394" x2="37746" y2="62394"/>
                        <a14:foregroundMark x1="37746" y1="62394" x2="37746" y2="62394"/>
                        <a14:foregroundMark x1="45493" y1="62958" x2="45493" y2="62958"/>
                        <a14:foregroundMark x1="45493" y1="62958" x2="45493" y2="62958"/>
                        <a14:foregroundMark x1="45493" y1="62958" x2="45493" y2="62958"/>
                        <a14:foregroundMark x1="45493" y1="62958" x2="45493" y2="62958"/>
                        <a14:foregroundMark x1="49296" y1="64085" x2="49296" y2="64085"/>
                        <a14:foregroundMark x1="49296" y1="64085" x2="49296" y2="64085"/>
                        <a14:foregroundMark x1="54789" y1="62394" x2="54789" y2="62394"/>
                        <a14:foregroundMark x1="55915" y1="62394" x2="55915" y2="62394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58732" y1="60704" x2="58732" y2="60704"/>
                        <a14:foregroundMark x1="71408" y1="48592" x2="71408" y2="48592"/>
                        <a14:foregroundMark x1="73099" y1="52535" x2="73099" y2="52535"/>
                        <a14:foregroundMark x1="77465" y1="44789" x2="77465" y2="44789"/>
                        <a14:foregroundMark x1="79155" y1="40845" x2="79155" y2="40845"/>
                        <a14:foregroundMark x1="79718" y1="38028" x2="79718" y2="38028"/>
                        <a14:foregroundMark x1="79718" y1="36479" x2="79718" y2="36479"/>
                        <a14:foregroundMark x1="66479" y1="78451" x2="66479" y2="78451"/>
                        <a14:foregroundMark x1="79718" y1="78451" x2="79718" y2="78451"/>
                        <a14:foregroundMark x1="46620" y1="77887" x2="46620" y2="77887"/>
                        <a14:foregroundMark x1="34930" y1="76761" x2="34930" y2="76761"/>
                        <a14:foregroundMark x1="21690" y1="47465" x2="21690" y2="47465"/>
                        <a14:foregroundMark x1="79718" y1="35352" x2="79718" y2="35352"/>
                        <a14:foregroundMark x1="21127" y1="46901" x2="21127" y2="46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94" y="161018"/>
            <a:ext cx="1443006" cy="1254910"/>
          </a:xfrm>
          <a:prstGeom prst="rect">
            <a:avLst/>
          </a:prstGeom>
        </p:spPr>
      </p:pic>
      <p:sp>
        <p:nvSpPr>
          <p:cNvPr id="39" name="TextBox 36">
            <a:extLst>
              <a:ext uri="{FF2B5EF4-FFF2-40B4-BE49-F238E27FC236}">
                <a16:creationId xmlns:a16="http://schemas.microsoft.com/office/drawing/2014/main" id="{4B1941CF-ADC6-41AC-A263-C03209F4F9DA}"/>
              </a:ext>
            </a:extLst>
          </p:cNvPr>
          <p:cNvSpPr txBox="1"/>
          <p:nvPr/>
        </p:nvSpPr>
        <p:spPr>
          <a:xfrm>
            <a:off x="1491284" y="6779316"/>
            <a:ext cx="665123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solidFill>
                  <a:srgbClr val="21264D"/>
                </a:solidFill>
                <a:latin typeface="Poppins Bold"/>
              </a:rPr>
              <a:t>SISTEM INFORMASI - FAKULTAS TEKNIK</a:t>
            </a:r>
          </a:p>
        </p:txBody>
      </p:sp>
    </p:spTree>
    <p:extLst>
      <p:ext uri="{BB962C8B-B14F-4D97-AF65-F5344CB8AC3E}">
        <p14:creationId xmlns:p14="http://schemas.microsoft.com/office/powerpoint/2010/main" val="3120675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359">
        <p159:morph option="byObject"/>
      </p:transition>
    </mc:Choice>
    <mc:Fallback xmlns="">
      <p:transition spd="slow" advTm="14359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21527" y="4467651"/>
            <a:ext cx="3764782" cy="2569094"/>
            <a:chOff x="0" y="0"/>
            <a:chExt cx="2412464" cy="21580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12464" cy="2158032"/>
            </a:xfrm>
            <a:custGeom>
              <a:avLst/>
              <a:gdLst/>
              <a:ahLst/>
              <a:cxnLst/>
              <a:rect l="l" t="t" r="r" b="b"/>
              <a:pathLst>
                <a:path w="2412464" h="2158032">
                  <a:moveTo>
                    <a:pt x="0" y="0"/>
                  </a:moveTo>
                  <a:lnTo>
                    <a:pt x="2412464" y="0"/>
                  </a:lnTo>
                  <a:lnTo>
                    <a:pt x="2412464" y="2158032"/>
                  </a:lnTo>
                  <a:lnTo>
                    <a:pt x="0" y="215803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12464" cy="21961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10874" y="4053966"/>
            <a:ext cx="3436046" cy="734752"/>
            <a:chOff x="0" y="0"/>
            <a:chExt cx="1443573" cy="5400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43573" cy="540033"/>
            </a:xfrm>
            <a:custGeom>
              <a:avLst/>
              <a:gdLst/>
              <a:ahLst/>
              <a:cxnLst/>
              <a:rect l="l" t="t" r="r" b="b"/>
              <a:pathLst>
                <a:path w="1443573" h="540033">
                  <a:moveTo>
                    <a:pt x="0" y="0"/>
                  </a:moveTo>
                  <a:lnTo>
                    <a:pt x="1443573" y="0"/>
                  </a:lnTo>
                  <a:lnTo>
                    <a:pt x="1443573" y="540033"/>
                  </a:lnTo>
                  <a:lnTo>
                    <a:pt x="0" y="540033"/>
                  </a:lnTo>
                  <a:close/>
                </a:path>
              </a:pathLst>
            </a:custGeom>
            <a:solidFill>
              <a:srgbClr val="FFBB0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443573" cy="578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23164" y="3865011"/>
            <a:ext cx="3741419" cy="598501"/>
            <a:chOff x="0" y="0"/>
            <a:chExt cx="1767483" cy="54003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67483" cy="540033"/>
            </a:xfrm>
            <a:custGeom>
              <a:avLst/>
              <a:gdLst/>
              <a:ahLst/>
              <a:cxnLst/>
              <a:rect l="l" t="t" r="r" b="b"/>
              <a:pathLst>
                <a:path w="1767483" h="540033">
                  <a:moveTo>
                    <a:pt x="0" y="0"/>
                  </a:moveTo>
                  <a:lnTo>
                    <a:pt x="1767483" y="0"/>
                  </a:lnTo>
                  <a:lnTo>
                    <a:pt x="1767483" y="540033"/>
                  </a:lnTo>
                  <a:lnTo>
                    <a:pt x="0" y="540033"/>
                  </a:lnTo>
                  <a:close/>
                </a:path>
              </a:pathLst>
            </a:custGeom>
            <a:solidFill>
              <a:srgbClr val="21264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767483" cy="578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110874" y="4928441"/>
            <a:ext cx="3764782" cy="11035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99"/>
              </a:lnSpc>
            </a:pPr>
            <a:r>
              <a:rPr lang="en-ID" sz="2400" dirty="0" err="1"/>
              <a:t>Memungkinkan</a:t>
            </a:r>
            <a:r>
              <a:rPr lang="en-ID" sz="2400" dirty="0"/>
              <a:t> </a:t>
            </a:r>
            <a:r>
              <a:rPr lang="en-ID" sz="2400" dirty="0" err="1"/>
              <a:t>pasien</a:t>
            </a:r>
            <a:r>
              <a:rPr lang="en-ID" sz="2400" dirty="0"/>
              <a:t> </a:t>
            </a:r>
            <a:r>
              <a:rPr lang="en-ID" sz="2400" dirty="0" err="1"/>
              <a:t>melakukan</a:t>
            </a:r>
            <a:r>
              <a:rPr lang="en-ID" sz="2400" dirty="0"/>
              <a:t> </a:t>
            </a:r>
            <a:r>
              <a:rPr lang="en-ID" sz="2400" dirty="0" err="1"/>
              <a:t>reserfasi</a:t>
            </a:r>
            <a:r>
              <a:rPr lang="en-ID" sz="2400" dirty="0"/>
              <a:t> </a:t>
            </a:r>
            <a:r>
              <a:rPr lang="en-ID" sz="2400" dirty="0" err="1"/>
              <a:t>secara</a:t>
            </a:r>
            <a:r>
              <a:rPr lang="en-ID" sz="2400" dirty="0"/>
              <a:t> online Dimana </a:t>
            </a:r>
            <a:r>
              <a:rPr lang="en-ID" sz="2400" dirty="0" err="1"/>
              <a:t>saja</a:t>
            </a:r>
            <a:r>
              <a:rPr lang="en-ID" sz="2400" dirty="0"/>
              <a:t>.</a:t>
            </a:r>
            <a:endParaRPr lang="en-US" sz="2071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98920" y="3930387"/>
            <a:ext cx="2536461" cy="92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3120" b="1" dirty="0">
                <a:solidFill>
                  <a:srgbClr val="FFFFFF"/>
                </a:solidFill>
                <a:latin typeface="Perpetua" panose="02020502060401020303" pitchFamily="18" charset="0"/>
              </a:rPr>
              <a:t> </a:t>
            </a:r>
            <a:r>
              <a:rPr lang="en-US" sz="3120" b="1" dirty="0" err="1">
                <a:solidFill>
                  <a:srgbClr val="FFFFFF"/>
                </a:solidFill>
                <a:latin typeface="Perpetua" panose="02020502060401020303" pitchFamily="18" charset="0"/>
              </a:rPr>
              <a:t>Akses</a:t>
            </a:r>
            <a:r>
              <a:rPr lang="en-US" sz="3120" b="1" dirty="0">
                <a:solidFill>
                  <a:srgbClr val="FFFFFF"/>
                </a:solidFill>
                <a:latin typeface="Perpetua" panose="02020502060401020303" pitchFamily="18" charset="0"/>
              </a:rPr>
              <a:t> </a:t>
            </a:r>
            <a:r>
              <a:rPr lang="en-US" sz="3120" b="1" dirty="0" err="1">
                <a:solidFill>
                  <a:srgbClr val="FFFFFF"/>
                </a:solidFill>
                <a:latin typeface="Perpetua" panose="02020502060401020303" pitchFamily="18" charset="0"/>
              </a:rPr>
              <a:t>Mudah</a:t>
            </a:r>
            <a:endParaRPr lang="en-US" sz="3120" b="1" dirty="0">
              <a:solidFill>
                <a:srgbClr val="FFFFFF"/>
              </a:solidFill>
              <a:latin typeface="Perpetua" panose="02020502060401020303" pitchFamily="18" charset="0"/>
            </a:endParaRPr>
          </a:p>
          <a:p>
            <a:pPr algn="ctr">
              <a:lnSpc>
                <a:spcPts val="3588"/>
              </a:lnSpc>
            </a:pPr>
            <a:endParaRPr lang="en-US" sz="3120" b="1" dirty="0">
              <a:solidFill>
                <a:srgbClr val="FFFFFF"/>
              </a:solidFill>
              <a:latin typeface="Perpetua" panose="02020502060401020303" pitchFamily="18" charset="0"/>
            </a:endParaRPr>
          </a:p>
        </p:txBody>
      </p:sp>
      <p:grpSp>
        <p:nvGrpSpPr>
          <p:cNvPr id="36" name="Group 36"/>
          <p:cNvGrpSpPr/>
          <p:nvPr/>
        </p:nvGrpSpPr>
        <p:grpSpPr>
          <a:xfrm rot="5400000">
            <a:off x="-1748095" y="8334358"/>
            <a:ext cx="6794770" cy="7029681"/>
            <a:chOff x="0" y="0"/>
            <a:chExt cx="9059693" cy="9372909"/>
          </a:xfrm>
        </p:grpSpPr>
        <p:grpSp>
          <p:nvGrpSpPr>
            <p:cNvPr id="37" name="Group 37"/>
            <p:cNvGrpSpPr/>
            <p:nvPr/>
          </p:nvGrpSpPr>
          <p:grpSpPr>
            <a:xfrm rot="-2700000">
              <a:off x="1099575" y="2964119"/>
              <a:ext cx="5309215" cy="5309215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-2700000">
              <a:off x="1919586" y="1099575"/>
              <a:ext cx="5309215" cy="5309215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B01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-2700000">
              <a:off x="1919586" y="2944532"/>
              <a:ext cx="5309215" cy="5309215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1264D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-2700000">
              <a:off x="2582917" y="2944532"/>
              <a:ext cx="5309215" cy="5309215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-2700000">
              <a:off x="2650903" y="1099575"/>
              <a:ext cx="5309215" cy="5309215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51" name="TextBox 5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52" name="Freeform 52"/>
          <p:cNvSpPr/>
          <p:nvPr/>
        </p:nvSpPr>
        <p:spPr>
          <a:xfrm>
            <a:off x="-3045964" y="209058"/>
            <a:ext cx="3657600" cy="2007108"/>
          </a:xfrm>
          <a:custGeom>
            <a:avLst/>
            <a:gdLst/>
            <a:ahLst/>
            <a:cxnLst/>
            <a:rect l="l" t="t" r="r" b="b"/>
            <a:pathLst>
              <a:path w="3657600" h="2007108">
                <a:moveTo>
                  <a:pt x="0" y="0"/>
                </a:moveTo>
                <a:lnTo>
                  <a:pt x="3657600" y="0"/>
                </a:lnTo>
                <a:lnTo>
                  <a:pt x="3657600" y="2007108"/>
                </a:lnTo>
                <a:lnTo>
                  <a:pt x="0" y="2007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94DA1E60-3E37-4C0E-BB1B-5C80806D48A9}"/>
              </a:ext>
            </a:extLst>
          </p:cNvPr>
          <p:cNvSpPr txBox="1"/>
          <p:nvPr/>
        </p:nvSpPr>
        <p:spPr>
          <a:xfrm>
            <a:off x="14112122" y="8391264"/>
            <a:ext cx="4175878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3"/>
              </a:lnSpc>
            </a:pPr>
            <a:r>
              <a:rPr lang="en-US" dirty="0">
                <a:solidFill>
                  <a:srgbClr val="352779"/>
                </a:solidFill>
                <a:latin typeface="Poppins Bold"/>
              </a:rPr>
              <a:t>UNIVERSITAS WIDYATAMA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8A5D81B4-DEC7-456A-B712-B36297D5A413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746" y1="62394" x2="37746" y2="62394"/>
                        <a14:foregroundMark x1="37746" y1="62394" x2="37746" y2="62394"/>
                        <a14:foregroundMark x1="37746" y1="62394" x2="37746" y2="62394"/>
                        <a14:foregroundMark x1="45493" y1="62958" x2="45493" y2="62958"/>
                        <a14:foregroundMark x1="45493" y1="62958" x2="45493" y2="62958"/>
                        <a14:foregroundMark x1="45493" y1="62958" x2="45493" y2="62958"/>
                        <a14:foregroundMark x1="45493" y1="62958" x2="45493" y2="62958"/>
                        <a14:foregroundMark x1="49296" y1="64085" x2="49296" y2="64085"/>
                        <a14:foregroundMark x1="49296" y1="64085" x2="49296" y2="64085"/>
                        <a14:foregroundMark x1="54789" y1="62394" x2="54789" y2="62394"/>
                        <a14:foregroundMark x1="55915" y1="62394" x2="55915" y2="62394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58732" y1="60704" x2="58732" y2="60704"/>
                        <a14:foregroundMark x1="71408" y1="48592" x2="71408" y2="48592"/>
                        <a14:foregroundMark x1="73099" y1="52535" x2="73099" y2="52535"/>
                        <a14:foregroundMark x1="77465" y1="44789" x2="77465" y2="44789"/>
                        <a14:foregroundMark x1="79155" y1="40845" x2="79155" y2="40845"/>
                        <a14:foregroundMark x1="79718" y1="38028" x2="79718" y2="38028"/>
                        <a14:foregroundMark x1="79718" y1="36479" x2="79718" y2="36479"/>
                        <a14:foregroundMark x1="66479" y1="78451" x2="66479" y2="78451"/>
                        <a14:foregroundMark x1="79718" y1="78451" x2="79718" y2="78451"/>
                        <a14:foregroundMark x1="46620" y1="77887" x2="46620" y2="77887"/>
                        <a14:foregroundMark x1="34930" y1="76761" x2="34930" y2="76761"/>
                        <a14:foregroundMark x1="21690" y1="47465" x2="21690" y2="47465"/>
                        <a14:foregroundMark x1="79718" y1="35352" x2="79718" y2="35352"/>
                        <a14:foregroundMark x1="21127" y1="46901" x2="21127" y2="46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2872" y="8066058"/>
            <a:ext cx="1443006" cy="1254910"/>
          </a:xfrm>
          <a:prstGeom prst="rect">
            <a:avLst/>
          </a:prstGeom>
        </p:spPr>
      </p:pic>
      <p:sp>
        <p:nvSpPr>
          <p:cNvPr id="57" name="TextBox 36">
            <a:extLst>
              <a:ext uri="{FF2B5EF4-FFF2-40B4-BE49-F238E27FC236}">
                <a16:creationId xmlns:a16="http://schemas.microsoft.com/office/drawing/2014/main" id="{184F6958-4C8C-4A8E-B8C5-9B741F6FD321}"/>
              </a:ext>
            </a:extLst>
          </p:cNvPr>
          <p:cNvSpPr txBox="1"/>
          <p:nvPr/>
        </p:nvSpPr>
        <p:spPr>
          <a:xfrm>
            <a:off x="3524250" y="1212608"/>
            <a:ext cx="118491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4000" dirty="0">
                <a:solidFill>
                  <a:srgbClr val="21264D"/>
                </a:solidFill>
                <a:latin typeface="Poppins Bold"/>
              </a:rPr>
              <a:t>PENTINGNYA KONSULTASI KESEHATAN ONLINE</a:t>
            </a:r>
          </a:p>
        </p:txBody>
      </p:sp>
      <p:sp>
        <p:nvSpPr>
          <p:cNvPr id="54" name="TextBox 36">
            <a:extLst>
              <a:ext uri="{FF2B5EF4-FFF2-40B4-BE49-F238E27FC236}">
                <a16:creationId xmlns:a16="http://schemas.microsoft.com/office/drawing/2014/main" id="{580BA504-5B6A-4B22-90FC-FCFF4F40BE70}"/>
              </a:ext>
            </a:extLst>
          </p:cNvPr>
          <p:cNvSpPr txBox="1"/>
          <p:nvPr/>
        </p:nvSpPr>
        <p:spPr>
          <a:xfrm>
            <a:off x="5856093" y="1927416"/>
            <a:ext cx="6356727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21264D"/>
                </a:solidFill>
                <a:latin typeface="Perpetua Titling MT" panose="02020502060505020804" pitchFamily="18" charset="0"/>
              </a:defRPr>
            </a:lvl1pPr>
          </a:lstStyle>
          <a:p>
            <a:r>
              <a:rPr lang="en-ID" dirty="0"/>
              <a:t>MANFAAT DAN DAMPAK POSITIF</a:t>
            </a:r>
          </a:p>
        </p:txBody>
      </p:sp>
      <p:grpSp>
        <p:nvGrpSpPr>
          <p:cNvPr id="69" name="Group 3">
            <a:extLst>
              <a:ext uri="{FF2B5EF4-FFF2-40B4-BE49-F238E27FC236}">
                <a16:creationId xmlns:a16="http://schemas.microsoft.com/office/drawing/2014/main" id="{4D4DEDD0-A7B4-469F-B1E2-CD3F39C62F33}"/>
              </a:ext>
            </a:extLst>
          </p:cNvPr>
          <p:cNvGrpSpPr/>
          <p:nvPr/>
        </p:nvGrpSpPr>
        <p:grpSpPr>
          <a:xfrm>
            <a:off x="5269675" y="4456047"/>
            <a:ext cx="3764782" cy="2569094"/>
            <a:chOff x="0" y="0"/>
            <a:chExt cx="2412464" cy="2158032"/>
          </a:xfrm>
        </p:grpSpPr>
        <p:sp>
          <p:nvSpPr>
            <p:cNvPr id="70" name="Freeform 4">
              <a:extLst>
                <a:ext uri="{FF2B5EF4-FFF2-40B4-BE49-F238E27FC236}">
                  <a16:creationId xmlns:a16="http://schemas.microsoft.com/office/drawing/2014/main" id="{C6D5C975-1485-4E0B-8CCC-0F8BB0ED2929}"/>
                </a:ext>
              </a:extLst>
            </p:cNvPr>
            <p:cNvSpPr/>
            <p:nvPr/>
          </p:nvSpPr>
          <p:spPr>
            <a:xfrm>
              <a:off x="0" y="0"/>
              <a:ext cx="2412464" cy="2158032"/>
            </a:xfrm>
            <a:custGeom>
              <a:avLst/>
              <a:gdLst/>
              <a:ahLst/>
              <a:cxnLst/>
              <a:rect l="l" t="t" r="r" b="b"/>
              <a:pathLst>
                <a:path w="2412464" h="2158032">
                  <a:moveTo>
                    <a:pt x="0" y="0"/>
                  </a:moveTo>
                  <a:lnTo>
                    <a:pt x="2412464" y="0"/>
                  </a:lnTo>
                  <a:lnTo>
                    <a:pt x="2412464" y="2158032"/>
                  </a:lnTo>
                  <a:lnTo>
                    <a:pt x="0" y="215803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1" name="TextBox 5">
              <a:extLst>
                <a:ext uri="{FF2B5EF4-FFF2-40B4-BE49-F238E27FC236}">
                  <a16:creationId xmlns:a16="http://schemas.microsoft.com/office/drawing/2014/main" id="{D2AFD32E-49E0-4D96-9841-D473BDC7A164}"/>
                </a:ext>
              </a:extLst>
            </p:cNvPr>
            <p:cNvSpPr txBox="1"/>
            <p:nvPr/>
          </p:nvSpPr>
          <p:spPr>
            <a:xfrm>
              <a:off x="0" y="-38100"/>
              <a:ext cx="2412464" cy="21961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2" name="Group 12">
            <a:extLst>
              <a:ext uri="{FF2B5EF4-FFF2-40B4-BE49-F238E27FC236}">
                <a16:creationId xmlns:a16="http://schemas.microsoft.com/office/drawing/2014/main" id="{745C60B7-2187-4739-A65F-9B9F0A085673}"/>
              </a:ext>
            </a:extLst>
          </p:cNvPr>
          <p:cNvGrpSpPr/>
          <p:nvPr/>
        </p:nvGrpSpPr>
        <p:grpSpPr>
          <a:xfrm>
            <a:off x="5381404" y="4053966"/>
            <a:ext cx="3436046" cy="734752"/>
            <a:chOff x="0" y="0"/>
            <a:chExt cx="1443573" cy="540033"/>
          </a:xfrm>
        </p:grpSpPr>
        <p:sp>
          <p:nvSpPr>
            <p:cNvPr id="73" name="Freeform 13">
              <a:extLst>
                <a:ext uri="{FF2B5EF4-FFF2-40B4-BE49-F238E27FC236}">
                  <a16:creationId xmlns:a16="http://schemas.microsoft.com/office/drawing/2014/main" id="{71AFBEFA-EB75-4D9E-A52E-B3EBB197ECC1}"/>
                </a:ext>
              </a:extLst>
            </p:cNvPr>
            <p:cNvSpPr/>
            <p:nvPr/>
          </p:nvSpPr>
          <p:spPr>
            <a:xfrm>
              <a:off x="0" y="0"/>
              <a:ext cx="1443573" cy="540033"/>
            </a:xfrm>
            <a:custGeom>
              <a:avLst/>
              <a:gdLst/>
              <a:ahLst/>
              <a:cxnLst/>
              <a:rect l="l" t="t" r="r" b="b"/>
              <a:pathLst>
                <a:path w="1443573" h="540033">
                  <a:moveTo>
                    <a:pt x="0" y="0"/>
                  </a:moveTo>
                  <a:lnTo>
                    <a:pt x="1443573" y="0"/>
                  </a:lnTo>
                  <a:lnTo>
                    <a:pt x="1443573" y="540033"/>
                  </a:lnTo>
                  <a:lnTo>
                    <a:pt x="0" y="540033"/>
                  </a:lnTo>
                  <a:close/>
                </a:path>
              </a:pathLst>
            </a:custGeom>
            <a:solidFill>
              <a:srgbClr val="FFBB0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4" name="TextBox 14">
              <a:extLst>
                <a:ext uri="{FF2B5EF4-FFF2-40B4-BE49-F238E27FC236}">
                  <a16:creationId xmlns:a16="http://schemas.microsoft.com/office/drawing/2014/main" id="{6B3706D4-8E50-456E-824C-B5D184ED0DFA}"/>
                </a:ext>
              </a:extLst>
            </p:cNvPr>
            <p:cNvSpPr txBox="1"/>
            <p:nvPr/>
          </p:nvSpPr>
          <p:spPr>
            <a:xfrm>
              <a:off x="0" y="-38100"/>
              <a:ext cx="1443573" cy="578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5" name="Group 21">
            <a:extLst>
              <a:ext uri="{FF2B5EF4-FFF2-40B4-BE49-F238E27FC236}">
                <a16:creationId xmlns:a16="http://schemas.microsoft.com/office/drawing/2014/main" id="{D43B010F-8C14-498C-AD8E-5056504E69CD}"/>
              </a:ext>
            </a:extLst>
          </p:cNvPr>
          <p:cNvGrpSpPr/>
          <p:nvPr/>
        </p:nvGrpSpPr>
        <p:grpSpPr>
          <a:xfrm>
            <a:off x="5193694" y="3865011"/>
            <a:ext cx="3741419" cy="598501"/>
            <a:chOff x="0" y="0"/>
            <a:chExt cx="1767483" cy="540033"/>
          </a:xfrm>
        </p:grpSpPr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351EF313-2361-4BAB-A803-3F839CE283F9}"/>
                </a:ext>
              </a:extLst>
            </p:cNvPr>
            <p:cNvSpPr/>
            <p:nvPr/>
          </p:nvSpPr>
          <p:spPr>
            <a:xfrm>
              <a:off x="0" y="0"/>
              <a:ext cx="1767483" cy="540033"/>
            </a:xfrm>
            <a:custGeom>
              <a:avLst/>
              <a:gdLst/>
              <a:ahLst/>
              <a:cxnLst/>
              <a:rect l="l" t="t" r="r" b="b"/>
              <a:pathLst>
                <a:path w="1767483" h="540033">
                  <a:moveTo>
                    <a:pt x="0" y="0"/>
                  </a:moveTo>
                  <a:lnTo>
                    <a:pt x="1767483" y="0"/>
                  </a:lnTo>
                  <a:lnTo>
                    <a:pt x="1767483" y="540033"/>
                  </a:lnTo>
                  <a:lnTo>
                    <a:pt x="0" y="540033"/>
                  </a:lnTo>
                  <a:close/>
                </a:path>
              </a:pathLst>
            </a:custGeom>
            <a:solidFill>
              <a:srgbClr val="21264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7" name="TextBox 23">
              <a:extLst>
                <a:ext uri="{FF2B5EF4-FFF2-40B4-BE49-F238E27FC236}">
                  <a16:creationId xmlns:a16="http://schemas.microsoft.com/office/drawing/2014/main" id="{60B785F4-1240-4EF3-BCDC-0C7247E8D490}"/>
                </a:ext>
              </a:extLst>
            </p:cNvPr>
            <p:cNvSpPr txBox="1"/>
            <p:nvPr/>
          </p:nvSpPr>
          <p:spPr>
            <a:xfrm>
              <a:off x="0" y="-38100"/>
              <a:ext cx="1767483" cy="578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8" name="TextBox 30">
            <a:extLst>
              <a:ext uri="{FF2B5EF4-FFF2-40B4-BE49-F238E27FC236}">
                <a16:creationId xmlns:a16="http://schemas.microsoft.com/office/drawing/2014/main" id="{7C749373-F5D4-4D70-B672-1CDBC20A1BF9}"/>
              </a:ext>
            </a:extLst>
          </p:cNvPr>
          <p:cNvSpPr txBox="1"/>
          <p:nvPr/>
        </p:nvSpPr>
        <p:spPr>
          <a:xfrm>
            <a:off x="5455418" y="4884154"/>
            <a:ext cx="3764782" cy="11035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99"/>
              </a:lnSpc>
            </a:pPr>
            <a:r>
              <a:rPr lang="en-ID" sz="2400" dirty="0" err="1"/>
              <a:t>Meningkatkan</a:t>
            </a:r>
            <a:r>
              <a:rPr lang="en-ID" sz="2400" dirty="0"/>
              <a:t> </a:t>
            </a:r>
            <a:r>
              <a:rPr lang="en-ID" sz="2400" dirty="0" err="1"/>
              <a:t>Layanan</a:t>
            </a:r>
            <a:r>
              <a:rPr lang="en-ID" sz="2400" dirty="0"/>
              <a:t> Kesehatan </a:t>
            </a:r>
            <a:r>
              <a:rPr lang="en-ID" sz="2400" dirty="0" err="1"/>
              <a:t>bagi</a:t>
            </a:r>
            <a:r>
              <a:rPr lang="en-ID" sz="2400" dirty="0"/>
              <a:t> </a:t>
            </a:r>
            <a:r>
              <a:rPr lang="en-ID" sz="2400" dirty="0" err="1"/>
              <a:t>pegawai</a:t>
            </a:r>
            <a:r>
              <a:rPr lang="en-ID" sz="2400" dirty="0"/>
              <a:t> di </a:t>
            </a:r>
            <a:r>
              <a:rPr lang="en-ID" sz="2400" dirty="0" err="1"/>
              <a:t>instansi</a:t>
            </a:r>
            <a:r>
              <a:rPr lang="en-ID" sz="2400" dirty="0"/>
              <a:t> </a:t>
            </a:r>
            <a:r>
              <a:rPr lang="en-ID" sz="2400" dirty="0" err="1"/>
              <a:t>xyz</a:t>
            </a:r>
            <a:endParaRPr lang="en-US" sz="2071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9" name="TextBox 33">
            <a:extLst>
              <a:ext uri="{FF2B5EF4-FFF2-40B4-BE49-F238E27FC236}">
                <a16:creationId xmlns:a16="http://schemas.microsoft.com/office/drawing/2014/main" id="{7C97957E-0962-4E14-BA84-4040F9383411}"/>
              </a:ext>
            </a:extLst>
          </p:cNvPr>
          <p:cNvSpPr txBox="1"/>
          <p:nvPr/>
        </p:nvSpPr>
        <p:spPr>
          <a:xfrm>
            <a:off x="5638800" y="3941211"/>
            <a:ext cx="2997440" cy="9279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3120" b="1" dirty="0">
                <a:solidFill>
                  <a:srgbClr val="FFFFFF"/>
                </a:solidFill>
                <a:latin typeface="Perpetua" panose="02020502060401020303" pitchFamily="18" charset="0"/>
              </a:rPr>
              <a:t> </a:t>
            </a:r>
            <a:r>
              <a:rPr lang="en-US" sz="3120" b="1" dirty="0" err="1">
                <a:solidFill>
                  <a:srgbClr val="FFFFFF"/>
                </a:solidFill>
                <a:latin typeface="Perpetua" panose="02020502060401020303" pitchFamily="18" charset="0"/>
              </a:rPr>
              <a:t>Keterjangkauan</a:t>
            </a:r>
            <a:endParaRPr lang="en-US" sz="3120" b="1" dirty="0">
              <a:solidFill>
                <a:srgbClr val="FFFFFF"/>
              </a:solidFill>
              <a:latin typeface="Perpetua" panose="02020502060401020303" pitchFamily="18" charset="0"/>
            </a:endParaRPr>
          </a:p>
          <a:p>
            <a:pPr algn="ctr">
              <a:lnSpc>
                <a:spcPts val="3588"/>
              </a:lnSpc>
            </a:pPr>
            <a:endParaRPr lang="en-US" sz="3120" b="1" dirty="0">
              <a:solidFill>
                <a:srgbClr val="FFFFFF"/>
              </a:solidFill>
              <a:latin typeface="Perpetua" panose="02020502060401020303" pitchFamily="18" charset="0"/>
            </a:endParaRPr>
          </a:p>
        </p:txBody>
      </p:sp>
      <p:grpSp>
        <p:nvGrpSpPr>
          <p:cNvPr id="80" name="Group 3">
            <a:extLst>
              <a:ext uri="{FF2B5EF4-FFF2-40B4-BE49-F238E27FC236}">
                <a16:creationId xmlns:a16="http://schemas.microsoft.com/office/drawing/2014/main" id="{B9B6E408-684D-44F1-883E-A517DB427944}"/>
              </a:ext>
            </a:extLst>
          </p:cNvPr>
          <p:cNvGrpSpPr/>
          <p:nvPr/>
        </p:nvGrpSpPr>
        <p:grpSpPr>
          <a:xfrm>
            <a:off x="9646418" y="4479406"/>
            <a:ext cx="3764782" cy="2569094"/>
            <a:chOff x="0" y="0"/>
            <a:chExt cx="2412464" cy="2158032"/>
          </a:xfrm>
        </p:grpSpPr>
        <p:sp>
          <p:nvSpPr>
            <p:cNvPr id="81" name="Freeform 4">
              <a:extLst>
                <a:ext uri="{FF2B5EF4-FFF2-40B4-BE49-F238E27FC236}">
                  <a16:creationId xmlns:a16="http://schemas.microsoft.com/office/drawing/2014/main" id="{2071391C-C947-4F4C-A215-3B80960B8D26}"/>
                </a:ext>
              </a:extLst>
            </p:cNvPr>
            <p:cNvSpPr/>
            <p:nvPr/>
          </p:nvSpPr>
          <p:spPr>
            <a:xfrm>
              <a:off x="0" y="0"/>
              <a:ext cx="2412464" cy="2158032"/>
            </a:xfrm>
            <a:custGeom>
              <a:avLst/>
              <a:gdLst/>
              <a:ahLst/>
              <a:cxnLst/>
              <a:rect l="l" t="t" r="r" b="b"/>
              <a:pathLst>
                <a:path w="2412464" h="2158032">
                  <a:moveTo>
                    <a:pt x="0" y="0"/>
                  </a:moveTo>
                  <a:lnTo>
                    <a:pt x="2412464" y="0"/>
                  </a:lnTo>
                  <a:lnTo>
                    <a:pt x="2412464" y="2158032"/>
                  </a:lnTo>
                  <a:lnTo>
                    <a:pt x="0" y="215803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82" name="TextBox 5">
              <a:extLst>
                <a:ext uri="{FF2B5EF4-FFF2-40B4-BE49-F238E27FC236}">
                  <a16:creationId xmlns:a16="http://schemas.microsoft.com/office/drawing/2014/main" id="{808E0BA2-57F5-497D-B97C-3A249B22E0B6}"/>
                </a:ext>
              </a:extLst>
            </p:cNvPr>
            <p:cNvSpPr txBox="1"/>
            <p:nvPr/>
          </p:nvSpPr>
          <p:spPr>
            <a:xfrm>
              <a:off x="0" y="-38100"/>
              <a:ext cx="2412464" cy="21961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3" name="Group 12">
            <a:extLst>
              <a:ext uri="{FF2B5EF4-FFF2-40B4-BE49-F238E27FC236}">
                <a16:creationId xmlns:a16="http://schemas.microsoft.com/office/drawing/2014/main" id="{0AC9BF43-25CD-4EB5-A7C8-5F2DBD38E114}"/>
              </a:ext>
            </a:extLst>
          </p:cNvPr>
          <p:cNvGrpSpPr/>
          <p:nvPr/>
        </p:nvGrpSpPr>
        <p:grpSpPr>
          <a:xfrm>
            <a:off x="9638147" y="4065721"/>
            <a:ext cx="3436046" cy="734752"/>
            <a:chOff x="0" y="0"/>
            <a:chExt cx="1443573" cy="540033"/>
          </a:xfrm>
        </p:grpSpPr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93146C5C-AEC8-41F3-8168-6DC57218E193}"/>
                </a:ext>
              </a:extLst>
            </p:cNvPr>
            <p:cNvSpPr/>
            <p:nvPr/>
          </p:nvSpPr>
          <p:spPr>
            <a:xfrm>
              <a:off x="0" y="0"/>
              <a:ext cx="1443573" cy="540033"/>
            </a:xfrm>
            <a:custGeom>
              <a:avLst/>
              <a:gdLst/>
              <a:ahLst/>
              <a:cxnLst/>
              <a:rect l="l" t="t" r="r" b="b"/>
              <a:pathLst>
                <a:path w="1443573" h="540033">
                  <a:moveTo>
                    <a:pt x="0" y="0"/>
                  </a:moveTo>
                  <a:lnTo>
                    <a:pt x="1443573" y="0"/>
                  </a:lnTo>
                  <a:lnTo>
                    <a:pt x="1443573" y="540033"/>
                  </a:lnTo>
                  <a:lnTo>
                    <a:pt x="0" y="540033"/>
                  </a:lnTo>
                  <a:close/>
                </a:path>
              </a:pathLst>
            </a:custGeom>
            <a:solidFill>
              <a:srgbClr val="FFBB0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85" name="TextBox 14">
              <a:extLst>
                <a:ext uri="{FF2B5EF4-FFF2-40B4-BE49-F238E27FC236}">
                  <a16:creationId xmlns:a16="http://schemas.microsoft.com/office/drawing/2014/main" id="{8FEE7988-4FAA-46CC-A638-C0FDA11BBCB3}"/>
                </a:ext>
              </a:extLst>
            </p:cNvPr>
            <p:cNvSpPr txBox="1"/>
            <p:nvPr/>
          </p:nvSpPr>
          <p:spPr>
            <a:xfrm>
              <a:off x="0" y="-38100"/>
              <a:ext cx="1443573" cy="578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6" name="Group 21">
            <a:extLst>
              <a:ext uri="{FF2B5EF4-FFF2-40B4-BE49-F238E27FC236}">
                <a16:creationId xmlns:a16="http://schemas.microsoft.com/office/drawing/2014/main" id="{51B2F71C-7824-4805-9854-3985F7DFC3DD}"/>
              </a:ext>
            </a:extLst>
          </p:cNvPr>
          <p:cNvGrpSpPr/>
          <p:nvPr/>
        </p:nvGrpSpPr>
        <p:grpSpPr>
          <a:xfrm>
            <a:off x="9450437" y="3876766"/>
            <a:ext cx="3741419" cy="598501"/>
            <a:chOff x="0" y="0"/>
            <a:chExt cx="1767483" cy="540033"/>
          </a:xfrm>
        </p:grpSpPr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07596881-8D05-4B09-921E-C811A8876B55}"/>
                </a:ext>
              </a:extLst>
            </p:cNvPr>
            <p:cNvSpPr/>
            <p:nvPr/>
          </p:nvSpPr>
          <p:spPr>
            <a:xfrm>
              <a:off x="0" y="0"/>
              <a:ext cx="1767483" cy="540033"/>
            </a:xfrm>
            <a:custGeom>
              <a:avLst/>
              <a:gdLst/>
              <a:ahLst/>
              <a:cxnLst/>
              <a:rect l="l" t="t" r="r" b="b"/>
              <a:pathLst>
                <a:path w="1767483" h="540033">
                  <a:moveTo>
                    <a:pt x="0" y="0"/>
                  </a:moveTo>
                  <a:lnTo>
                    <a:pt x="1767483" y="0"/>
                  </a:lnTo>
                  <a:lnTo>
                    <a:pt x="1767483" y="540033"/>
                  </a:lnTo>
                  <a:lnTo>
                    <a:pt x="0" y="540033"/>
                  </a:lnTo>
                  <a:close/>
                </a:path>
              </a:pathLst>
            </a:custGeom>
            <a:solidFill>
              <a:srgbClr val="21264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88" name="TextBox 23">
              <a:extLst>
                <a:ext uri="{FF2B5EF4-FFF2-40B4-BE49-F238E27FC236}">
                  <a16:creationId xmlns:a16="http://schemas.microsoft.com/office/drawing/2014/main" id="{D640979A-C886-45F8-A4A3-114ECD97C8EE}"/>
                </a:ext>
              </a:extLst>
            </p:cNvPr>
            <p:cNvSpPr txBox="1"/>
            <p:nvPr/>
          </p:nvSpPr>
          <p:spPr>
            <a:xfrm>
              <a:off x="0" y="-38100"/>
              <a:ext cx="1767483" cy="578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9" name="TextBox 30">
            <a:extLst>
              <a:ext uri="{FF2B5EF4-FFF2-40B4-BE49-F238E27FC236}">
                <a16:creationId xmlns:a16="http://schemas.microsoft.com/office/drawing/2014/main" id="{D7879D2A-E8E7-4ADE-BD2D-9692F48CDBD3}"/>
              </a:ext>
            </a:extLst>
          </p:cNvPr>
          <p:cNvSpPr txBox="1"/>
          <p:nvPr/>
        </p:nvSpPr>
        <p:spPr>
          <a:xfrm>
            <a:off x="9639513" y="4878945"/>
            <a:ext cx="3552343" cy="1847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99"/>
              </a:lnSpc>
            </a:pPr>
            <a:r>
              <a:rPr lang="en-ID" sz="2400" dirty="0" err="1"/>
              <a:t>Menghemat</a:t>
            </a:r>
            <a:r>
              <a:rPr lang="en-ID" sz="2400" dirty="0"/>
              <a:t> </a:t>
            </a:r>
            <a:r>
              <a:rPr lang="en-ID" sz="2400" dirty="0" err="1"/>
              <a:t>waktu</a:t>
            </a:r>
            <a:r>
              <a:rPr lang="en-ID" sz="2400" dirty="0"/>
              <a:t> </a:t>
            </a:r>
            <a:r>
              <a:rPr lang="en-ID" sz="2400" dirty="0" err="1"/>
              <a:t>pasien</a:t>
            </a:r>
            <a:r>
              <a:rPr lang="en-ID" sz="2400" dirty="0"/>
              <a:t> dan </a:t>
            </a:r>
            <a:r>
              <a:rPr lang="en-ID" sz="2400" dirty="0" err="1"/>
              <a:t>tenaga</a:t>
            </a:r>
            <a:r>
              <a:rPr lang="en-ID" sz="2400" dirty="0"/>
              <a:t> </a:t>
            </a:r>
            <a:r>
              <a:rPr lang="en-ID" sz="2400" dirty="0" err="1"/>
              <a:t>medis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reserfasi</a:t>
            </a:r>
            <a:r>
              <a:rPr lang="en-ID" sz="2400" dirty="0"/>
              <a:t> online </a:t>
            </a:r>
            <a:r>
              <a:rPr lang="en-ID" sz="2400" dirty="0" err="1"/>
              <a:t>serta</a:t>
            </a:r>
            <a:r>
              <a:rPr lang="en-ID" sz="2400" dirty="0"/>
              <a:t> </a:t>
            </a:r>
            <a:r>
              <a:rPr lang="en-ID" sz="2400" dirty="0" err="1"/>
              <a:t>memudahkan</a:t>
            </a:r>
            <a:r>
              <a:rPr lang="en-ID" sz="2400" dirty="0"/>
              <a:t> </a:t>
            </a:r>
            <a:r>
              <a:rPr lang="en-ID" sz="2400" dirty="0" err="1"/>
              <a:t>akses</a:t>
            </a:r>
            <a:r>
              <a:rPr lang="en-ID" sz="2400" dirty="0"/>
              <a:t> Riwayat </a:t>
            </a:r>
            <a:r>
              <a:rPr lang="en-ID" sz="2400" dirty="0" err="1"/>
              <a:t>medis</a:t>
            </a:r>
            <a:r>
              <a:rPr lang="en-ID" sz="2400" dirty="0"/>
              <a:t>. </a:t>
            </a:r>
            <a:endParaRPr lang="en-US" sz="2071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90" name="TextBox 33">
            <a:extLst>
              <a:ext uri="{FF2B5EF4-FFF2-40B4-BE49-F238E27FC236}">
                <a16:creationId xmlns:a16="http://schemas.microsoft.com/office/drawing/2014/main" id="{A4487114-46FD-48D9-84CB-3DFB2B1E3346}"/>
              </a:ext>
            </a:extLst>
          </p:cNvPr>
          <p:cNvSpPr txBox="1"/>
          <p:nvPr/>
        </p:nvSpPr>
        <p:spPr>
          <a:xfrm>
            <a:off x="9906000" y="3941211"/>
            <a:ext cx="2699207" cy="9279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3120" b="1" dirty="0">
                <a:solidFill>
                  <a:srgbClr val="FFFFFF"/>
                </a:solidFill>
                <a:latin typeface="Perpetua" panose="02020502060401020303" pitchFamily="18" charset="0"/>
              </a:rPr>
              <a:t> </a:t>
            </a:r>
            <a:r>
              <a:rPr lang="en-US" sz="3120" b="1" dirty="0" err="1">
                <a:solidFill>
                  <a:srgbClr val="FFFFFF"/>
                </a:solidFill>
                <a:latin typeface="Perpetua" panose="02020502060401020303" pitchFamily="18" charset="0"/>
              </a:rPr>
              <a:t>Efisiensi</a:t>
            </a:r>
            <a:r>
              <a:rPr lang="en-US" sz="3120" b="1" dirty="0">
                <a:solidFill>
                  <a:srgbClr val="FFFFFF"/>
                </a:solidFill>
                <a:latin typeface="Perpetua" panose="02020502060401020303" pitchFamily="18" charset="0"/>
              </a:rPr>
              <a:t> Waktu</a:t>
            </a:r>
          </a:p>
          <a:p>
            <a:pPr algn="ctr">
              <a:lnSpc>
                <a:spcPts val="3588"/>
              </a:lnSpc>
            </a:pPr>
            <a:endParaRPr lang="en-US" sz="3120" b="1" dirty="0">
              <a:solidFill>
                <a:srgbClr val="FFFFFF"/>
              </a:solidFill>
              <a:latin typeface="Perpetua" panose="02020502060401020303" pitchFamily="18" charset="0"/>
            </a:endParaRPr>
          </a:p>
        </p:txBody>
      </p:sp>
      <p:grpSp>
        <p:nvGrpSpPr>
          <p:cNvPr id="101" name="Group 3">
            <a:extLst>
              <a:ext uri="{FF2B5EF4-FFF2-40B4-BE49-F238E27FC236}">
                <a16:creationId xmlns:a16="http://schemas.microsoft.com/office/drawing/2014/main" id="{84D40CD3-3506-44EE-8A42-F85D6974E5ED}"/>
              </a:ext>
            </a:extLst>
          </p:cNvPr>
          <p:cNvGrpSpPr/>
          <p:nvPr/>
        </p:nvGrpSpPr>
        <p:grpSpPr>
          <a:xfrm>
            <a:off x="13724271" y="4467651"/>
            <a:ext cx="3764782" cy="2569094"/>
            <a:chOff x="0" y="0"/>
            <a:chExt cx="2412464" cy="2158032"/>
          </a:xfrm>
        </p:grpSpPr>
        <p:sp>
          <p:nvSpPr>
            <p:cNvPr id="102" name="Freeform 4">
              <a:extLst>
                <a:ext uri="{FF2B5EF4-FFF2-40B4-BE49-F238E27FC236}">
                  <a16:creationId xmlns:a16="http://schemas.microsoft.com/office/drawing/2014/main" id="{8B5DF541-B6A8-43BB-9F05-86504A8A547F}"/>
                </a:ext>
              </a:extLst>
            </p:cNvPr>
            <p:cNvSpPr/>
            <p:nvPr/>
          </p:nvSpPr>
          <p:spPr>
            <a:xfrm>
              <a:off x="0" y="0"/>
              <a:ext cx="2412464" cy="2158032"/>
            </a:xfrm>
            <a:custGeom>
              <a:avLst/>
              <a:gdLst/>
              <a:ahLst/>
              <a:cxnLst/>
              <a:rect l="l" t="t" r="r" b="b"/>
              <a:pathLst>
                <a:path w="2412464" h="2158032">
                  <a:moveTo>
                    <a:pt x="0" y="0"/>
                  </a:moveTo>
                  <a:lnTo>
                    <a:pt x="2412464" y="0"/>
                  </a:lnTo>
                  <a:lnTo>
                    <a:pt x="2412464" y="2158032"/>
                  </a:lnTo>
                  <a:lnTo>
                    <a:pt x="0" y="215803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3" name="TextBox 5">
              <a:extLst>
                <a:ext uri="{FF2B5EF4-FFF2-40B4-BE49-F238E27FC236}">
                  <a16:creationId xmlns:a16="http://schemas.microsoft.com/office/drawing/2014/main" id="{4321576D-3451-4EDC-AD37-E515B4ABC4ED}"/>
                </a:ext>
              </a:extLst>
            </p:cNvPr>
            <p:cNvSpPr txBox="1"/>
            <p:nvPr/>
          </p:nvSpPr>
          <p:spPr>
            <a:xfrm>
              <a:off x="0" y="-38100"/>
              <a:ext cx="2412464" cy="21961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4" name="Group 12">
            <a:extLst>
              <a:ext uri="{FF2B5EF4-FFF2-40B4-BE49-F238E27FC236}">
                <a16:creationId xmlns:a16="http://schemas.microsoft.com/office/drawing/2014/main" id="{16758FEA-7FA5-4652-BEE1-C928CF76FC04}"/>
              </a:ext>
            </a:extLst>
          </p:cNvPr>
          <p:cNvGrpSpPr/>
          <p:nvPr/>
        </p:nvGrpSpPr>
        <p:grpSpPr>
          <a:xfrm>
            <a:off x="13913618" y="4053966"/>
            <a:ext cx="3436046" cy="734752"/>
            <a:chOff x="0" y="0"/>
            <a:chExt cx="1443573" cy="540033"/>
          </a:xfrm>
        </p:grpSpPr>
        <p:sp>
          <p:nvSpPr>
            <p:cNvPr id="105" name="Freeform 13">
              <a:extLst>
                <a:ext uri="{FF2B5EF4-FFF2-40B4-BE49-F238E27FC236}">
                  <a16:creationId xmlns:a16="http://schemas.microsoft.com/office/drawing/2014/main" id="{C8682F63-C663-4283-A352-8E72DAE4EAB4}"/>
                </a:ext>
              </a:extLst>
            </p:cNvPr>
            <p:cNvSpPr/>
            <p:nvPr/>
          </p:nvSpPr>
          <p:spPr>
            <a:xfrm>
              <a:off x="0" y="0"/>
              <a:ext cx="1443573" cy="540033"/>
            </a:xfrm>
            <a:custGeom>
              <a:avLst/>
              <a:gdLst/>
              <a:ahLst/>
              <a:cxnLst/>
              <a:rect l="l" t="t" r="r" b="b"/>
              <a:pathLst>
                <a:path w="1443573" h="540033">
                  <a:moveTo>
                    <a:pt x="0" y="0"/>
                  </a:moveTo>
                  <a:lnTo>
                    <a:pt x="1443573" y="0"/>
                  </a:lnTo>
                  <a:lnTo>
                    <a:pt x="1443573" y="540033"/>
                  </a:lnTo>
                  <a:lnTo>
                    <a:pt x="0" y="540033"/>
                  </a:lnTo>
                  <a:close/>
                </a:path>
              </a:pathLst>
            </a:custGeom>
            <a:solidFill>
              <a:srgbClr val="FFBB0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6" name="TextBox 14">
              <a:extLst>
                <a:ext uri="{FF2B5EF4-FFF2-40B4-BE49-F238E27FC236}">
                  <a16:creationId xmlns:a16="http://schemas.microsoft.com/office/drawing/2014/main" id="{9C68E292-904C-44F6-806B-36863873A36B}"/>
                </a:ext>
              </a:extLst>
            </p:cNvPr>
            <p:cNvSpPr txBox="1"/>
            <p:nvPr/>
          </p:nvSpPr>
          <p:spPr>
            <a:xfrm>
              <a:off x="0" y="-38100"/>
              <a:ext cx="1443573" cy="578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7" name="Group 21">
            <a:extLst>
              <a:ext uri="{FF2B5EF4-FFF2-40B4-BE49-F238E27FC236}">
                <a16:creationId xmlns:a16="http://schemas.microsoft.com/office/drawing/2014/main" id="{A338A3CA-7622-47BD-A142-2A54478BBB90}"/>
              </a:ext>
            </a:extLst>
          </p:cNvPr>
          <p:cNvGrpSpPr/>
          <p:nvPr/>
        </p:nvGrpSpPr>
        <p:grpSpPr>
          <a:xfrm>
            <a:off x="13725908" y="3865011"/>
            <a:ext cx="3741419" cy="598501"/>
            <a:chOff x="0" y="0"/>
            <a:chExt cx="1767483" cy="540033"/>
          </a:xfrm>
        </p:grpSpPr>
        <p:sp>
          <p:nvSpPr>
            <p:cNvPr id="108" name="Freeform 22">
              <a:extLst>
                <a:ext uri="{FF2B5EF4-FFF2-40B4-BE49-F238E27FC236}">
                  <a16:creationId xmlns:a16="http://schemas.microsoft.com/office/drawing/2014/main" id="{599FE973-8473-458D-ADB5-CD2B0C497892}"/>
                </a:ext>
              </a:extLst>
            </p:cNvPr>
            <p:cNvSpPr/>
            <p:nvPr/>
          </p:nvSpPr>
          <p:spPr>
            <a:xfrm>
              <a:off x="0" y="0"/>
              <a:ext cx="1767483" cy="540033"/>
            </a:xfrm>
            <a:custGeom>
              <a:avLst/>
              <a:gdLst/>
              <a:ahLst/>
              <a:cxnLst/>
              <a:rect l="l" t="t" r="r" b="b"/>
              <a:pathLst>
                <a:path w="1767483" h="540033">
                  <a:moveTo>
                    <a:pt x="0" y="0"/>
                  </a:moveTo>
                  <a:lnTo>
                    <a:pt x="1767483" y="0"/>
                  </a:lnTo>
                  <a:lnTo>
                    <a:pt x="1767483" y="540033"/>
                  </a:lnTo>
                  <a:lnTo>
                    <a:pt x="0" y="540033"/>
                  </a:lnTo>
                  <a:close/>
                </a:path>
              </a:pathLst>
            </a:custGeom>
            <a:solidFill>
              <a:srgbClr val="21264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9" name="TextBox 23">
              <a:extLst>
                <a:ext uri="{FF2B5EF4-FFF2-40B4-BE49-F238E27FC236}">
                  <a16:creationId xmlns:a16="http://schemas.microsoft.com/office/drawing/2014/main" id="{C0E92AD5-2E81-4F94-89AB-8813E278062B}"/>
                </a:ext>
              </a:extLst>
            </p:cNvPr>
            <p:cNvSpPr txBox="1"/>
            <p:nvPr/>
          </p:nvSpPr>
          <p:spPr>
            <a:xfrm>
              <a:off x="0" y="-38100"/>
              <a:ext cx="1767483" cy="578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0" name="TextBox 30">
            <a:extLst>
              <a:ext uri="{FF2B5EF4-FFF2-40B4-BE49-F238E27FC236}">
                <a16:creationId xmlns:a16="http://schemas.microsoft.com/office/drawing/2014/main" id="{9A0F6710-3C4D-4A5E-BC6F-90309F6D6A5E}"/>
              </a:ext>
            </a:extLst>
          </p:cNvPr>
          <p:cNvSpPr txBox="1"/>
          <p:nvPr/>
        </p:nvSpPr>
        <p:spPr>
          <a:xfrm>
            <a:off x="13913618" y="4867190"/>
            <a:ext cx="3764782" cy="2219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99"/>
              </a:lnSpc>
            </a:pPr>
            <a:r>
              <a:rPr lang="en-ID" sz="2400" dirty="0"/>
              <a:t>Proses </a:t>
            </a:r>
            <a:r>
              <a:rPr lang="en-ID" sz="2400" dirty="0" err="1"/>
              <a:t>registrasi</a:t>
            </a:r>
            <a:r>
              <a:rPr lang="en-ID" sz="2400" dirty="0"/>
              <a:t> dan </a:t>
            </a:r>
            <a:r>
              <a:rPr lang="en-ID" sz="2400" dirty="0" err="1"/>
              <a:t>pencatatan</a:t>
            </a:r>
            <a:r>
              <a:rPr lang="en-ID" sz="2400" dirty="0"/>
              <a:t> Riwayat Kesehatan yang </a:t>
            </a:r>
            <a:r>
              <a:rPr lang="en-ID" sz="2400" dirty="0" err="1"/>
              <a:t>lebih</a:t>
            </a:r>
            <a:r>
              <a:rPr lang="en-ID" sz="2400" dirty="0"/>
              <a:t> </a:t>
            </a:r>
            <a:r>
              <a:rPr lang="en-ID" sz="2400" dirty="0" err="1"/>
              <a:t>sederhana</a:t>
            </a:r>
            <a:r>
              <a:rPr lang="en-ID" sz="2400" dirty="0"/>
              <a:t> dan  </a:t>
            </a:r>
            <a:r>
              <a:rPr lang="en-ID" sz="2400" dirty="0" err="1"/>
              <a:t>cepat</a:t>
            </a:r>
            <a:r>
              <a:rPr lang="en-ID" sz="2400" dirty="0"/>
              <a:t> </a:t>
            </a:r>
            <a:r>
              <a:rPr lang="en-ID" sz="2400" dirty="0" err="1"/>
              <a:t>secara</a:t>
            </a:r>
            <a:r>
              <a:rPr lang="en-ID" sz="2400" dirty="0"/>
              <a:t> online </a:t>
            </a:r>
            <a:r>
              <a:rPr lang="en-ID" sz="2400" dirty="0" err="1"/>
              <a:t>dapat</a:t>
            </a:r>
            <a:r>
              <a:rPr lang="en-ID" sz="2400" dirty="0"/>
              <a:t> </a:t>
            </a:r>
            <a:r>
              <a:rPr lang="en-ID" sz="2400" dirty="0" err="1"/>
              <a:t>diakses</a:t>
            </a:r>
            <a:r>
              <a:rPr lang="en-ID" sz="2400" dirty="0"/>
              <a:t> </a:t>
            </a:r>
            <a:r>
              <a:rPr lang="en-ID" sz="2400" dirty="0" err="1"/>
              <a:t>kapan</a:t>
            </a:r>
            <a:r>
              <a:rPr lang="en-ID" sz="2400" dirty="0"/>
              <a:t> </a:t>
            </a:r>
            <a:r>
              <a:rPr lang="en-ID" sz="2400" dirty="0" err="1"/>
              <a:t>saja</a:t>
            </a:r>
            <a:r>
              <a:rPr lang="en-ID" sz="2400" dirty="0"/>
              <a:t>. </a:t>
            </a:r>
            <a:endParaRPr lang="en-US" sz="2071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11" name="TextBox 33">
            <a:extLst>
              <a:ext uri="{FF2B5EF4-FFF2-40B4-BE49-F238E27FC236}">
                <a16:creationId xmlns:a16="http://schemas.microsoft.com/office/drawing/2014/main" id="{0E4BE804-147A-4A04-8C8F-8360F874C59C}"/>
              </a:ext>
            </a:extLst>
          </p:cNvPr>
          <p:cNvSpPr txBox="1"/>
          <p:nvPr/>
        </p:nvSpPr>
        <p:spPr>
          <a:xfrm>
            <a:off x="14020800" y="3941211"/>
            <a:ext cx="3048000" cy="9279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3120" b="1" dirty="0">
                <a:solidFill>
                  <a:srgbClr val="FFFFFF"/>
                </a:solidFill>
                <a:latin typeface="Perpetua" panose="02020502060401020303" pitchFamily="18" charset="0"/>
              </a:rPr>
              <a:t> </a:t>
            </a:r>
            <a:r>
              <a:rPr lang="en-US" sz="3120" b="1" dirty="0" err="1">
                <a:solidFill>
                  <a:srgbClr val="FFFFFF"/>
                </a:solidFill>
                <a:latin typeface="Perpetua" panose="02020502060401020303" pitchFamily="18" charset="0"/>
              </a:rPr>
              <a:t>Registrasi</a:t>
            </a:r>
            <a:r>
              <a:rPr lang="en-US" sz="3120" b="1" dirty="0">
                <a:solidFill>
                  <a:srgbClr val="FFFFFF"/>
                </a:solidFill>
                <a:latin typeface="Perpetua" panose="02020502060401020303" pitchFamily="18" charset="0"/>
              </a:rPr>
              <a:t> </a:t>
            </a:r>
            <a:r>
              <a:rPr lang="en-US" sz="3120" b="1" dirty="0" err="1">
                <a:solidFill>
                  <a:srgbClr val="FFFFFF"/>
                </a:solidFill>
                <a:latin typeface="Perpetua" panose="02020502060401020303" pitchFamily="18" charset="0"/>
              </a:rPr>
              <a:t>Mudah</a:t>
            </a:r>
            <a:endParaRPr lang="en-US" sz="3120" b="1" dirty="0">
              <a:solidFill>
                <a:srgbClr val="FFFFFF"/>
              </a:solidFill>
              <a:latin typeface="Perpetua" panose="02020502060401020303" pitchFamily="18" charset="0"/>
            </a:endParaRPr>
          </a:p>
          <a:p>
            <a:pPr algn="ctr">
              <a:lnSpc>
                <a:spcPts val="3588"/>
              </a:lnSpc>
            </a:pPr>
            <a:endParaRPr lang="en-US" sz="3120" b="1" dirty="0">
              <a:solidFill>
                <a:srgbClr val="FFFFFF"/>
              </a:solidFill>
              <a:latin typeface="Perpetua" panose="020205020604010203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265">
        <p159:morph option="byObject"/>
      </p:transition>
    </mc:Choice>
    <mc:Fallback xmlns="">
      <p:transition spd="slow" advTm="30265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1062050" y="3340622"/>
            <a:ext cx="6651645" cy="2004065"/>
            <a:chOff x="0" y="0"/>
            <a:chExt cx="3142303" cy="9467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42303" cy="946740"/>
            </a:xfrm>
            <a:custGeom>
              <a:avLst/>
              <a:gdLst/>
              <a:ahLst/>
              <a:cxnLst/>
              <a:rect l="l" t="t" r="r" b="b"/>
              <a:pathLst>
                <a:path w="3142303" h="946740">
                  <a:moveTo>
                    <a:pt x="0" y="0"/>
                  </a:moveTo>
                  <a:lnTo>
                    <a:pt x="3142303" y="0"/>
                  </a:lnTo>
                  <a:lnTo>
                    <a:pt x="3142303" y="946740"/>
                  </a:lnTo>
                  <a:lnTo>
                    <a:pt x="0" y="94674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142303" cy="9848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2700000">
            <a:off x="10759522" y="3634110"/>
            <a:ext cx="1417088" cy="141708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B0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2700000">
            <a:off x="10201780" y="3482384"/>
            <a:ext cx="1720540" cy="172054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1264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5400000">
            <a:off x="-1748095" y="8334358"/>
            <a:ext cx="6794770" cy="7029681"/>
            <a:chOff x="0" y="0"/>
            <a:chExt cx="9059693" cy="9372909"/>
          </a:xfrm>
        </p:grpSpPr>
        <p:grpSp>
          <p:nvGrpSpPr>
            <p:cNvPr id="39" name="Group 39"/>
            <p:cNvGrpSpPr/>
            <p:nvPr/>
          </p:nvGrpSpPr>
          <p:grpSpPr>
            <a:xfrm rot="-2700000">
              <a:off x="1099575" y="2964119"/>
              <a:ext cx="5309215" cy="5309215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 rot="-2700000">
              <a:off x="1919586" y="1099575"/>
              <a:ext cx="5309215" cy="5309215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B01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 rot="-2700000">
              <a:off x="1919586" y="2944532"/>
              <a:ext cx="5309215" cy="5309215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1264D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 rot="-2700000">
              <a:off x="2582917" y="2944532"/>
              <a:ext cx="5309215" cy="5309215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 rot="-2700000">
              <a:off x="2650903" y="1099575"/>
              <a:ext cx="5309215" cy="5309215"/>
              <a:chOff x="0" y="0"/>
              <a:chExt cx="812800" cy="8128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54" name="Freeform 54"/>
          <p:cNvSpPr/>
          <p:nvPr/>
        </p:nvSpPr>
        <p:spPr>
          <a:xfrm>
            <a:off x="-3045964" y="209058"/>
            <a:ext cx="3657600" cy="2007108"/>
          </a:xfrm>
          <a:custGeom>
            <a:avLst/>
            <a:gdLst/>
            <a:ahLst/>
            <a:cxnLst/>
            <a:rect l="l" t="t" r="r" b="b"/>
            <a:pathLst>
              <a:path w="3657600" h="2007108">
                <a:moveTo>
                  <a:pt x="0" y="0"/>
                </a:moveTo>
                <a:lnTo>
                  <a:pt x="3657600" y="0"/>
                </a:lnTo>
                <a:lnTo>
                  <a:pt x="3657600" y="2007108"/>
                </a:lnTo>
                <a:lnTo>
                  <a:pt x="0" y="2007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7" name="TextBox 67"/>
          <p:cNvSpPr txBox="1"/>
          <p:nvPr/>
        </p:nvSpPr>
        <p:spPr>
          <a:xfrm>
            <a:off x="12574207" y="3607462"/>
            <a:ext cx="4948988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ID" b="1" dirty="0" err="1"/>
              <a:t>Reservasi</a:t>
            </a:r>
            <a:r>
              <a:rPr lang="en-ID" b="1" dirty="0"/>
              <a:t> </a:t>
            </a:r>
            <a:r>
              <a:rPr lang="en-ID" b="1" dirty="0" err="1"/>
              <a:t>janji</a:t>
            </a:r>
            <a:r>
              <a:rPr lang="en-ID" b="1" dirty="0"/>
              <a:t> </a:t>
            </a:r>
            <a:r>
              <a:rPr lang="en-ID" b="1" dirty="0" err="1"/>
              <a:t>temuonline</a:t>
            </a:r>
            <a:endParaRPr lang="en-ID" b="1" dirty="0"/>
          </a:p>
          <a:p>
            <a:pPr marL="0" indent="0">
              <a:buNone/>
            </a:pPr>
            <a:r>
              <a:rPr lang="en-ID" dirty="0" err="1"/>
              <a:t>Penggunaan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janji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dokter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reservasi</a:t>
            </a:r>
            <a:r>
              <a:rPr lang="en-ID" dirty="0"/>
              <a:t> online yang </a:t>
            </a:r>
            <a:r>
              <a:rPr lang="en-ID" dirty="0" err="1"/>
              <a:t>tersedia</a:t>
            </a:r>
            <a:r>
              <a:rPr lang="en-ID" dirty="0"/>
              <a:t> di website </a:t>
            </a:r>
          </a:p>
        </p:txBody>
      </p:sp>
      <p:sp>
        <p:nvSpPr>
          <p:cNvPr id="72" name="TextBox 37">
            <a:extLst>
              <a:ext uri="{FF2B5EF4-FFF2-40B4-BE49-F238E27FC236}">
                <a16:creationId xmlns:a16="http://schemas.microsoft.com/office/drawing/2014/main" id="{B1533AB8-0AF1-4478-A8DF-F4D863AE1293}"/>
              </a:ext>
            </a:extLst>
          </p:cNvPr>
          <p:cNvSpPr txBox="1"/>
          <p:nvPr/>
        </p:nvSpPr>
        <p:spPr>
          <a:xfrm>
            <a:off x="1849645" y="599520"/>
            <a:ext cx="4175878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3"/>
              </a:lnSpc>
            </a:pPr>
            <a:r>
              <a:rPr lang="en-US" dirty="0">
                <a:solidFill>
                  <a:srgbClr val="352779"/>
                </a:solidFill>
                <a:latin typeface="Poppins Bold"/>
              </a:rPr>
              <a:t>UNIVERSITAS WIDYATAMA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B66C13AF-8A54-40BE-B7FB-77AE2DBD957C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746" y1="62394" x2="37746" y2="62394"/>
                        <a14:foregroundMark x1="37746" y1="62394" x2="37746" y2="62394"/>
                        <a14:foregroundMark x1="37746" y1="62394" x2="37746" y2="62394"/>
                        <a14:foregroundMark x1="45493" y1="62958" x2="45493" y2="62958"/>
                        <a14:foregroundMark x1="45493" y1="62958" x2="45493" y2="62958"/>
                        <a14:foregroundMark x1="45493" y1="62958" x2="45493" y2="62958"/>
                        <a14:foregroundMark x1="45493" y1="62958" x2="45493" y2="62958"/>
                        <a14:foregroundMark x1="49296" y1="64085" x2="49296" y2="64085"/>
                        <a14:foregroundMark x1="49296" y1="64085" x2="49296" y2="64085"/>
                        <a14:foregroundMark x1="54789" y1="62394" x2="54789" y2="62394"/>
                        <a14:foregroundMark x1="55915" y1="62394" x2="55915" y2="62394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58732" y1="60704" x2="58732" y2="60704"/>
                        <a14:foregroundMark x1="71408" y1="48592" x2="71408" y2="48592"/>
                        <a14:foregroundMark x1="73099" y1="52535" x2="73099" y2="52535"/>
                        <a14:foregroundMark x1="77465" y1="44789" x2="77465" y2="44789"/>
                        <a14:foregroundMark x1="79155" y1="40845" x2="79155" y2="40845"/>
                        <a14:foregroundMark x1="79718" y1="38028" x2="79718" y2="38028"/>
                        <a14:foregroundMark x1="79718" y1="36479" x2="79718" y2="36479"/>
                        <a14:foregroundMark x1="66479" y1="78451" x2="66479" y2="78451"/>
                        <a14:foregroundMark x1="79718" y1="78451" x2="79718" y2="78451"/>
                        <a14:foregroundMark x1="46620" y1="77887" x2="46620" y2="77887"/>
                        <a14:foregroundMark x1="34930" y1="76761" x2="34930" y2="76761"/>
                        <a14:foregroundMark x1="21690" y1="47465" x2="21690" y2="47465"/>
                        <a14:foregroundMark x1="79718" y1="35352" x2="79718" y2="35352"/>
                        <a14:foregroundMark x1="21127" y1="46901" x2="21127" y2="46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94" y="161018"/>
            <a:ext cx="1443006" cy="1254910"/>
          </a:xfrm>
          <a:prstGeom prst="rect">
            <a:avLst/>
          </a:prstGeom>
        </p:spPr>
      </p:pic>
      <p:sp>
        <p:nvSpPr>
          <p:cNvPr id="70" name="TextBox 36">
            <a:extLst>
              <a:ext uri="{FF2B5EF4-FFF2-40B4-BE49-F238E27FC236}">
                <a16:creationId xmlns:a16="http://schemas.microsoft.com/office/drawing/2014/main" id="{A22BF264-A2E2-41AC-B7A9-74F3B5097499}"/>
              </a:ext>
            </a:extLst>
          </p:cNvPr>
          <p:cNvSpPr txBox="1"/>
          <p:nvPr/>
        </p:nvSpPr>
        <p:spPr>
          <a:xfrm>
            <a:off x="2385652" y="1714500"/>
            <a:ext cx="14833257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D" sz="4800" dirty="0">
                <a:solidFill>
                  <a:srgbClr val="21264D"/>
                </a:solidFill>
                <a:latin typeface="Poppins Bold"/>
              </a:rPr>
              <a:t>FITUR UTAMA WEBSITE KONSULTASI KESEHATAN</a:t>
            </a:r>
          </a:p>
        </p:txBody>
      </p:sp>
      <p:grpSp>
        <p:nvGrpSpPr>
          <p:cNvPr id="78" name="Group 8">
            <a:extLst>
              <a:ext uri="{FF2B5EF4-FFF2-40B4-BE49-F238E27FC236}">
                <a16:creationId xmlns:a16="http://schemas.microsoft.com/office/drawing/2014/main" id="{7B12EF82-30E1-4CB1-8804-D4E5CAEF9347}"/>
              </a:ext>
            </a:extLst>
          </p:cNvPr>
          <p:cNvGrpSpPr/>
          <p:nvPr/>
        </p:nvGrpSpPr>
        <p:grpSpPr>
          <a:xfrm>
            <a:off x="11201400" y="6357876"/>
            <a:ext cx="6651645" cy="2004065"/>
            <a:chOff x="0" y="0"/>
            <a:chExt cx="3142303" cy="946740"/>
          </a:xfrm>
        </p:grpSpPr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D6C1068F-CCDC-42E0-B785-DD0E5DB5D052}"/>
                </a:ext>
              </a:extLst>
            </p:cNvPr>
            <p:cNvSpPr/>
            <p:nvPr/>
          </p:nvSpPr>
          <p:spPr>
            <a:xfrm>
              <a:off x="0" y="0"/>
              <a:ext cx="3142303" cy="946740"/>
            </a:xfrm>
            <a:custGeom>
              <a:avLst/>
              <a:gdLst/>
              <a:ahLst/>
              <a:cxnLst/>
              <a:rect l="l" t="t" r="r" b="b"/>
              <a:pathLst>
                <a:path w="3142303" h="946740">
                  <a:moveTo>
                    <a:pt x="0" y="0"/>
                  </a:moveTo>
                  <a:lnTo>
                    <a:pt x="3142303" y="0"/>
                  </a:lnTo>
                  <a:lnTo>
                    <a:pt x="3142303" y="946740"/>
                  </a:lnTo>
                  <a:lnTo>
                    <a:pt x="0" y="94674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80" name="TextBox 10">
              <a:extLst>
                <a:ext uri="{FF2B5EF4-FFF2-40B4-BE49-F238E27FC236}">
                  <a16:creationId xmlns:a16="http://schemas.microsoft.com/office/drawing/2014/main" id="{BD8A6CC0-E83D-4148-B9E4-881D2C8FBB6E}"/>
                </a:ext>
              </a:extLst>
            </p:cNvPr>
            <p:cNvSpPr txBox="1"/>
            <p:nvPr/>
          </p:nvSpPr>
          <p:spPr>
            <a:xfrm>
              <a:off x="0" y="-38100"/>
              <a:ext cx="3142303" cy="9848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4" name="Group 20">
            <a:extLst>
              <a:ext uri="{FF2B5EF4-FFF2-40B4-BE49-F238E27FC236}">
                <a16:creationId xmlns:a16="http://schemas.microsoft.com/office/drawing/2014/main" id="{CAC766F3-72E2-4B73-94AC-56E418F691AD}"/>
              </a:ext>
            </a:extLst>
          </p:cNvPr>
          <p:cNvGrpSpPr/>
          <p:nvPr/>
        </p:nvGrpSpPr>
        <p:grpSpPr>
          <a:xfrm rot="2700000">
            <a:off x="10898872" y="6651364"/>
            <a:ext cx="1417088" cy="1417088"/>
            <a:chOff x="0" y="0"/>
            <a:chExt cx="812800" cy="812800"/>
          </a:xfrm>
        </p:grpSpPr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0FD55687-5E1C-4643-B341-3674CE27E08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B0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86" name="TextBox 22">
              <a:extLst>
                <a:ext uri="{FF2B5EF4-FFF2-40B4-BE49-F238E27FC236}">
                  <a16:creationId xmlns:a16="http://schemas.microsoft.com/office/drawing/2014/main" id="{343CAF16-A9FB-40BD-8875-524137270AB6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0" name="Group 32">
            <a:extLst>
              <a:ext uri="{FF2B5EF4-FFF2-40B4-BE49-F238E27FC236}">
                <a16:creationId xmlns:a16="http://schemas.microsoft.com/office/drawing/2014/main" id="{2B5A4BBD-D7B5-4642-A832-26E43341B35B}"/>
              </a:ext>
            </a:extLst>
          </p:cNvPr>
          <p:cNvGrpSpPr/>
          <p:nvPr/>
        </p:nvGrpSpPr>
        <p:grpSpPr>
          <a:xfrm rot="2700000">
            <a:off x="10341130" y="6499638"/>
            <a:ext cx="1720540" cy="1720540"/>
            <a:chOff x="0" y="0"/>
            <a:chExt cx="812800" cy="812800"/>
          </a:xfrm>
        </p:grpSpPr>
        <p:sp>
          <p:nvSpPr>
            <p:cNvPr id="91" name="Freeform 33">
              <a:extLst>
                <a:ext uri="{FF2B5EF4-FFF2-40B4-BE49-F238E27FC236}">
                  <a16:creationId xmlns:a16="http://schemas.microsoft.com/office/drawing/2014/main" id="{29A71088-0101-4127-9E18-92693D73EE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1264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2" name="TextBox 34">
              <a:extLst>
                <a:ext uri="{FF2B5EF4-FFF2-40B4-BE49-F238E27FC236}">
                  <a16:creationId xmlns:a16="http://schemas.microsoft.com/office/drawing/2014/main" id="{06A1EFCE-8B7E-4CF3-8C78-46546959D78A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6" name="TextBox 67">
            <a:extLst>
              <a:ext uri="{FF2B5EF4-FFF2-40B4-BE49-F238E27FC236}">
                <a16:creationId xmlns:a16="http://schemas.microsoft.com/office/drawing/2014/main" id="{36673783-9658-4C7E-85B5-799ED977448E}"/>
              </a:ext>
            </a:extLst>
          </p:cNvPr>
          <p:cNvSpPr txBox="1"/>
          <p:nvPr/>
        </p:nvSpPr>
        <p:spPr>
          <a:xfrm>
            <a:off x="12713557" y="6624716"/>
            <a:ext cx="4948988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342900" lvl="0" indent="-342900" algn="just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 sz="2400">
                <a:effectLst/>
                <a:latin typeface="Times New Roman" panose="02020603050405020304" pitchFamily="18" charset="0"/>
                <a:ea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ID" b="1" dirty="0"/>
              <a:t>History Kesehatan</a:t>
            </a:r>
          </a:p>
          <a:p>
            <a:pPr marL="0" indent="0">
              <a:buNone/>
            </a:pPr>
            <a:r>
              <a:rPr lang="en-ID" dirty="0"/>
              <a:t>Website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melihat</a:t>
            </a:r>
            <a:r>
              <a:rPr lang="en-ID" dirty="0"/>
              <a:t> Riwayat Kesehatan </a:t>
            </a:r>
            <a:r>
              <a:rPr lang="en-ID" dirty="0" err="1"/>
              <a:t>pasien</a:t>
            </a:r>
            <a:endParaRPr lang="en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C2AAB3-9248-42A1-8AE9-027AD9E671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2778" r="95833">
                        <a14:foregroundMark x1="20000" y1="43818" x2="18611" y2="43818"/>
                        <a14:foregroundMark x1="21667" y1="37091" x2="21667" y2="37091"/>
                        <a14:foregroundMark x1="49444" y1="32000" x2="49444" y2="32000"/>
                        <a14:foregroundMark x1="44167" y1="64000" x2="44167" y2="64000"/>
                        <a14:foregroundMark x1="2778" y1="62364" x2="2778" y2="62364"/>
                        <a14:foregroundMark x1="83889" y1="72727" x2="83889" y2="72727"/>
                        <a14:foregroundMark x1="95833" y1="66909" x2="94444" y2="66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3372274"/>
            <a:ext cx="1308976" cy="19998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23572F-366C-4784-AA5D-159C9988C9E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1034" y1="33046" x2="31034" y2="33046"/>
                        <a14:foregroundMark x1="61782" y1="37931" x2="61782" y2="379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6646148"/>
            <a:ext cx="1316752" cy="131675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66DF752-7833-6DEE-EC42-8CCD24258DBF}"/>
              </a:ext>
            </a:extLst>
          </p:cNvPr>
          <p:cNvGrpSpPr/>
          <p:nvPr/>
        </p:nvGrpSpPr>
        <p:grpSpPr>
          <a:xfrm>
            <a:off x="1813782" y="4673619"/>
            <a:ext cx="7562709" cy="2004065"/>
            <a:chOff x="1927986" y="6357876"/>
            <a:chExt cx="7562709" cy="2004065"/>
          </a:xfrm>
        </p:grpSpPr>
        <p:grpSp>
          <p:nvGrpSpPr>
            <p:cNvPr id="75" name="Group 2">
              <a:extLst>
                <a:ext uri="{FF2B5EF4-FFF2-40B4-BE49-F238E27FC236}">
                  <a16:creationId xmlns:a16="http://schemas.microsoft.com/office/drawing/2014/main" id="{2E246EDC-81E9-49F1-82CF-96A5AD39815D}"/>
                </a:ext>
              </a:extLst>
            </p:cNvPr>
            <p:cNvGrpSpPr/>
            <p:nvPr/>
          </p:nvGrpSpPr>
          <p:grpSpPr>
            <a:xfrm>
              <a:off x="2839050" y="6357876"/>
              <a:ext cx="6651645" cy="2004065"/>
              <a:chOff x="0" y="0"/>
              <a:chExt cx="3142303" cy="946740"/>
            </a:xfrm>
          </p:grpSpPr>
          <p:sp>
            <p:nvSpPr>
              <p:cNvPr id="76" name="Freeform 3">
                <a:extLst>
                  <a:ext uri="{FF2B5EF4-FFF2-40B4-BE49-F238E27FC236}">
                    <a16:creationId xmlns:a16="http://schemas.microsoft.com/office/drawing/2014/main" id="{2A7A7DBB-2ADF-4A60-902D-E85A549F5D0F}"/>
                  </a:ext>
                </a:extLst>
              </p:cNvPr>
              <p:cNvSpPr/>
              <p:nvPr/>
            </p:nvSpPr>
            <p:spPr>
              <a:xfrm>
                <a:off x="0" y="0"/>
                <a:ext cx="3142303" cy="946740"/>
              </a:xfrm>
              <a:custGeom>
                <a:avLst/>
                <a:gdLst/>
                <a:ahLst/>
                <a:cxnLst/>
                <a:rect l="l" t="t" r="r" b="b"/>
                <a:pathLst>
                  <a:path w="3142303" h="946740">
                    <a:moveTo>
                      <a:pt x="0" y="0"/>
                    </a:moveTo>
                    <a:lnTo>
                      <a:pt x="3142303" y="0"/>
                    </a:lnTo>
                    <a:lnTo>
                      <a:pt x="3142303" y="946740"/>
                    </a:lnTo>
                    <a:lnTo>
                      <a:pt x="0" y="946740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77" name="TextBox 4">
                <a:extLst>
                  <a:ext uri="{FF2B5EF4-FFF2-40B4-BE49-F238E27FC236}">
                    <a16:creationId xmlns:a16="http://schemas.microsoft.com/office/drawing/2014/main" id="{93A82CFF-6C30-407B-BF18-1D38DD04E63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142303" cy="9848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sz="2400"/>
              </a:p>
            </p:txBody>
          </p:sp>
        </p:grpSp>
        <p:grpSp>
          <p:nvGrpSpPr>
            <p:cNvPr id="81" name="Group 14">
              <a:extLst>
                <a:ext uri="{FF2B5EF4-FFF2-40B4-BE49-F238E27FC236}">
                  <a16:creationId xmlns:a16="http://schemas.microsoft.com/office/drawing/2014/main" id="{86F2E1E3-CCDE-40DA-AA3C-0814A696A484}"/>
                </a:ext>
              </a:extLst>
            </p:cNvPr>
            <p:cNvGrpSpPr/>
            <p:nvPr/>
          </p:nvGrpSpPr>
          <p:grpSpPr>
            <a:xfrm rot="2700000">
              <a:off x="2536523" y="6651364"/>
              <a:ext cx="1417088" cy="1417088"/>
              <a:chOff x="0" y="0"/>
              <a:chExt cx="812800" cy="812800"/>
            </a:xfrm>
          </p:grpSpPr>
          <p:sp>
            <p:nvSpPr>
              <p:cNvPr id="82" name="Freeform 15">
                <a:extLst>
                  <a:ext uri="{FF2B5EF4-FFF2-40B4-BE49-F238E27FC236}">
                    <a16:creationId xmlns:a16="http://schemas.microsoft.com/office/drawing/2014/main" id="{EBB2B68D-F99A-44D2-840F-6BC8132A842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B01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83" name="TextBox 16">
                <a:extLst>
                  <a:ext uri="{FF2B5EF4-FFF2-40B4-BE49-F238E27FC236}">
                    <a16:creationId xmlns:a16="http://schemas.microsoft.com/office/drawing/2014/main" id="{FAA4290A-31FE-4886-829C-DD03C246C39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7" name="Group 26">
              <a:extLst>
                <a:ext uri="{FF2B5EF4-FFF2-40B4-BE49-F238E27FC236}">
                  <a16:creationId xmlns:a16="http://schemas.microsoft.com/office/drawing/2014/main" id="{EE634272-8783-447E-BF60-A5457F7F8399}"/>
                </a:ext>
              </a:extLst>
            </p:cNvPr>
            <p:cNvGrpSpPr/>
            <p:nvPr/>
          </p:nvGrpSpPr>
          <p:grpSpPr>
            <a:xfrm rot="2700000">
              <a:off x="1978780" y="6499638"/>
              <a:ext cx="1720540" cy="1720540"/>
              <a:chOff x="0" y="0"/>
              <a:chExt cx="812800" cy="812800"/>
            </a:xfrm>
          </p:grpSpPr>
          <p:sp>
            <p:nvSpPr>
              <p:cNvPr id="88" name="Freeform 27">
                <a:extLst>
                  <a:ext uri="{FF2B5EF4-FFF2-40B4-BE49-F238E27FC236}">
                    <a16:creationId xmlns:a16="http://schemas.microsoft.com/office/drawing/2014/main" id="{B4E1B94B-92A8-4CB8-A8C6-394B3BD35C2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1264D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89" name="TextBox 28">
                <a:extLst>
                  <a:ext uri="{FF2B5EF4-FFF2-40B4-BE49-F238E27FC236}">
                    <a16:creationId xmlns:a16="http://schemas.microsoft.com/office/drawing/2014/main" id="{E85221C2-526C-48FE-B5CF-52A73251624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95" name="TextBox 65">
              <a:extLst>
                <a:ext uri="{FF2B5EF4-FFF2-40B4-BE49-F238E27FC236}">
                  <a16:creationId xmlns:a16="http://schemas.microsoft.com/office/drawing/2014/main" id="{D347D6C9-F7E8-4AB9-B504-AFB658DC7925}"/>
                </a:ext>
              </a:extLst>
            </p:cNvPr>
            <p:cNvSpPr txBox="1"/>
            <p:nvPr/>
          </p:nvSpPr>
          <p:spPr>
            <a:xfrm>
              <a:off x="4281165" y="6517906"/>
              <a:ext cx="5041048" cy="14773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just">
                <a:buSzPts val="1000"/>
                <a:tabLst>
                  <a:tab pos="457200" algn="l"/>
                </a:tabLst>
              </a:pPr>
              <a:r>
                <a:rPr lang="en-ID" sz="2400" b="1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Akses</a:t>
              </a:r>
              <a:r>
                <a:rPr lang="en-ID" sz="24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ID" sz="2400" b="1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ke</a:t>
              </a:r>
              <a:r>
                <a:rPr lang="en-ID" sz="24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ID" sz="2400" b="1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rekam</a:t>
              </a:r>
              <a:r>
                <a:rPr lang="en-ID" sz="24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ID" sz="2400" b="1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medis</a:t>
              </a:r>
              <a:r>
                <a:rPr lang="en-ID" sz="24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 digital</a:t>
              </a:r>
            </a:p>
            <a:p>
              <a:pPr lvl="0" algn="just">
                <a:buSzPts val="1000"/>
                <a:tabLst>
                  <a:tab pos="457200" algn="l"/>
                </a:tabLst>
              </a:pPr>
              <a:r>
                <a:rPr lang="en-ID" sz="24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Pasien</a:t>
              </a:r>
              <a:r>
                <a:rPr lang="en-ID" sz="24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ID" sz="24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dapat</a:t>
              </a:r>
              <a:r>
                <a:rPr lang="en-ID" sz="24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ID" sz="24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melihat</a:t>
              </a:r>
              <a:r>
                <a:rPr lang="en-ID" sz="24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dan </a:t>
              </a:r>
              <a:r>
                <a:rPr lang="en-ID" sz="24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rekam</a:t>
              </a:r>
              <a:r>
                <a:rPr lang="en-ID" sz="24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ID" sz="24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medis</a:t>
              </a:r>
              <a:r>
                <a:rPr lang="en-ID" sz="24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ID" sz="24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mereka</a:t>
              </a:r>
              <a:r>
                <a:rPr lang="en-ID" sz="24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yang </a:t>
              </a:r>
              <a:r>
                <a:rPr lang="en-ID" sz="24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memudahkan</a:t>
              </a:r>
              <a:r>
                <a:rPr lang="en-ID" sz="24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proses </a:t>
              </a:r>
              <a:r>
                <a:rPr lang="en-ID" sz="24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konsultasi</a:t>
              </a:r>
              <a:r>
                <a:rPr lang="en-ID" sz="24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dan </a:t>
              </a:r>
              <a:r>
                <a:rPr lang="en-ID" sz="2400" dirty="0" err="1">
                  <a:latin typeface="Times New Roman" panose="02020603050405020304" pitchFamily="18" charset="0"/>
                  <a:ea typeface="Times New Roman" panose="02020603050405020304" pitchFamily="18" charset="0"/>
                </a:rPr>
                <a:t>pengobatan</a:t>
              </a:r>
              <a:endParaRPr lang="en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E665FD-64FC-4335-8A87-AF789CBC6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4297" b="98633" l="10000" r="90000">
                          <a14:foregroundMark x1="42717" y1="11914" x2="42717" y2="11914"/>
                          <a14:foregroundMark x1="52500" y1="4297" x2="52500" y2="4297"/>
                          <a14:foregroundMark x1="52283" y1="42773" x2="52283" y2="42773"/>
                          <a14:foregroundMark x1="42935" y1="39258" x2="42935" y2="39258"/>
                          <a14:foregroundMark x1="41304" y1="61523" x2="41304" y2="61523"/>
                          <a14:foregroundMark x1="49674" y1="63672" x2="49674" y2="63672"/>
                          <a14:foregroundMark x1="55652" y1="83984" x2="55652" y2="83984"/>
                          <a14:foregroundMark x1="47717" y1="98633" x2="47717" y2="98633"/>
                          <a14:foregroundMark x1="41304" y1="83984" x2="41304" y2="83984"/>
                          <a14:foregroundMark x1="46848" y1="69727" x2="46848" y2="69727"/>
                          <a14:foregroundMark x1="66087" y1="24023" x2="66087" y2="24023"/>
                          <a14:foregroundMark x1="66087" y1="24023" x2="66087" y2="24023"/>
                          <a14:foregroundMark x1="66087" y1="24023" x2="66087" y2="24023"/>
                          <a14:backgroundMark x1="66957" y1="29688" x2="66957" y2="296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986" y="6757480"/>
              <a:ext cx="1822127" cy="1014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2772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1635">
        <p159:morph option="byObject"/>
      </p:transition>
    </mc:Choice>
    <mc:Fallback xmlns="">
      <p:transition spd="slow" advTm="31635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669000" y="1212612"/>
            <a:ext cx="6925620" cy="10287000"/>
            <a:chOff x="0" y="0"/>
            <a:chExt cx="4275074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5074" cy="6350000"/>
            </a:xfrm>
            <a:custGeom>
              <a:avLst/>
              <a:gdLst/>
              <a:ahLst/>
              <a:cxnLst/>
              <a:rect l="l" t="t" r="r" b="b"/>
              <a:pathLst>
                <a:path w="4275074" h="6350000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blipFill>
              <a:blip r:embed="rId2"/>
              <a:stretch>
                <a:fillRect t="-524" b="-524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9126200" y="800158"/>
            <a:ext cx="6925620" cy="10287000"/>
            <a:chOff x="0" y="0"/>
            <a:chExt cx="4275074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5074" cy="6350000"/>
            </a:xfrm>
            <a:custGeom>
              <a:avLst/>
              <a:gdLst/>
              <a:ahLst/>
              <a:cxnLst/>
              <a:rect l="l" t="t" r="r" b="b"/>
              <a:pathLst>
                <a:path w="4275074" h="6350000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blipFill>
              <a:blip r:embed="rId3"/>
              <a:stretch>
                <a:fillRect l="-62102" t="-71570" r="-222567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49367" y="2462637"/>
            <a:ext cx="6326074" cy="1744949"/>
            <a:chOff x="0" y="0"/>
            <a:chExt cx="2304508" cy="6020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04508" cy="602094"/>
            </a:xfrm>
            <a:custGeom>
              <a:avLst/>
              <a:gdLst/>
              <a:ahLst/>
              <a:cxnLst/>
              <a:rect l="l" t="t" r="r" b="b"/>
              <a:pathLst>
                <a:path w="2304508" h="602094">
                  <a:moveTo>
                    <a:pt x="0" y="0"/>
                  </a:moveTo>
                  <a:lnTo>
                    <a:pt x="2304508" y="0"/>
                  </a:lnTo>
                  <a:lnTo>
                    <a:pt x="2304508" y="602094"/>
                  </a:lnTo>
                  <a:lnTo>
                    <a:pt x="0" y="602094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304508" cy="640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69583" y="4489040"/>
            <a:ext cx="6205858" cy="1797460"/>
            <a:chOff x="0" y="0"/>
            <a:chExt cx="2304508" cy="6020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04508" cy="602094"/>
            </a:xfrm>
            <a:custGeom>
              <a:avLst/>
              <a:gdLst/>
              <a:ahLst/>
              <a:cxnLst/>
              <a:rect l="l" t="t" r="r" b="b"/>
              <a:pathLst>
                <a:path w="2304508" h="602094">
                  <a:moveTo>
                    <a:pt x="0" y="0"/>
                  </a:moveTo>
                  <a:lnTo>
                    <a:pt x="2304508" y="0"/>
                  </a:lnTo>
                  <a:lnTo>
                    <a:pt x="2304508" y="602094"/>
                  </a:lnTo>
                  <a:lnTo>
                    <a:pt x="0" y="602094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304508" cy="640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65476" y="6783999"/>
            <a:ext cx="6205858" cy="1875807"/>
            <a:chOff x="0" y="0"/>
            <a:chExt cx="2304508" cy="6020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04508" cy="602094"/>
            </a:xfrm>
            <a:custGeom>
              <a:avLst/>
              <a:gdLst/>
              <a:ahLst/>
              <a:cxnLst/>
              <a:rect l="l" t="t" r="r" b="b"/>
              <a:pathLst>
                <a:path w="2304508" h="602094">
                  <a:moveTo>
                    <a:pt x="0" y="0"/>
                  </a:moveTo>
                  <a:lnTo>
                    <a:pt x="2304508" y="0"/>
                  </a:lnTo>
                  <a:lnTo>
                    <a:pt x="2304508" y="602094"/>
                  </a:lnTo>
                  <a:lnTo>
                    <a:pt x="0" y="602094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304508" cy="640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2700000">
            <a:off x="789425" y="2792295"/>
            <a:ext cx="1001766" cy="100176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B0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5911" tIns="35911" rIns="35911" bIns="3591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2700000">
            <a:off x="941226" y="2685037"/>
            <a:ext cx="1216282" cy="121628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1264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5911" tIns="35911" rIns="35911" bIns="3591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2700000">
            <a:off x="861660" y="4892767"/>
            <a:ext cx="1001766" cy="100176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B0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5911" tIns="35911" rIns="35911" bIns="3591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2700000">
            <a:off x="1013461" y="4785509"/>
            <a:ext cx="1216282" cy="1216282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1264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5911" tIns="35911" rIns="35911" bIns="3591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2700000">
            <a:off x="817073" y="7210861"/>
            <a:ext cx="1001766" cy="1001766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B0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5911" tIns="35911" rIns="35911" bIns="3591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2700000">
            <a:off x="970639" y="7104317"/>
            <a:ext cx="1216282" cy="1216282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1264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5911" tIns="35911" rIns="35911" bIns="3591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516782" y="2757492"/>
            <a:ext cx="5358659" cy="1010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702"/>
              </a:lnSpc>
            </a:pPr>
            <a:r>
              <a:rPr lang="en-ID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Kunjungan</a:t>
            </a:r>
            <a:r>
              <a:rPr lang="en-ID" sz="2000" b="1" dirty="0">
                <a:latin typeface="Arial" panose="020B0604020202020204" pitchFamily="34" charset="0"/>
                <a:cs typeface="Arial" panose="020B0604020202020204" pitchFamily="34" charset="0"/>
              </a:rPr>
              <a:t> Website</a:t>
            </a:r>
          </a:p>
          <a:p>
            <a:pPr>
              <a:lnSpc>
                <a:spcPts val="2702"/>
              </a:lnSpc>
            </a:pP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mengunjungi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website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Satkes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Instansi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XYZ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603626" y="4838700"/>
            <a:ext cx="539737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Pendaftaran</a:t>
            </a:r>
            <a:r>
              <a:rPr lang="en-ID" sz="2000" b="1" dirty="0">
                <a:latin typeface="Arial" panose="020B0604020202020204" pitchFamily="34" charset="0"/>
                <a:cs typeface="Arial" panose="020B0604020202020204" pitchFamily="34" charset="0"/>
              </a:rPr>
              <a:t> dan Login</a:t>
            </a:r>
          </a:p>
          <a:p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pendaftaran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login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akun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terdaftar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2603626" y="7200900"/>
            <a:ext cx="5347774" cy="1010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02"/>
              </a:lnSpc>
            </a:pPr>
            <a:r>
              <a:rPr lang="en-ID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Pemilihan</a:t>
            </a:r>
            <a:r>
              <a:rPr lang="en-ID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Layanan</a:t>
            </a:r>
            <a:endParaRPr lang="en-ID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702"/>
              </a:lnSpc>
            </a:pP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memilih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layanan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konsultasi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dibutuhkan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Group 37"/>
          <p:cNvGrpSpPr/>
          <p:nvPr/>
        </p:nvGrpSpPr>
        <p:grpSpPr>
          <a:xfrm rot="5400000">
            <a:off x="6081084" y="8334358"/>
            <a:ext cx="6794770" cy="7029681"/>
            <a:chOff x="0" y="0"/>
            <a:chExt cx="9059693" cy="9372909"/>
          </a:xfrm>
        </p:grpSpPr>
        <p:grpSp>
          <p:nvGrpSpPr>
            <p:cNvPr id="38" name="Group 38"/>
            <p:cNvGrpSpPr/>
            <p:nvPr/>
          </p:nvGrpSpPr>
          <p:grpSpPr>
            <a:xfrm rot="-2700000">
              <a:off x="1099575" y="2964119"/>
              <a:ext cx="5309215" cy="5309215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 rot="-2700000">
              <a:off x="1919586" y="1099575"/>
              <a:ext cx="5309215" cy="5309215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B01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 rot="-2700000">
              <a:off x="1919586" y="2944532"/>
              <a:ext cx="5309215" cy="5309215"/>
              <a:chOff x="0" y="0"/>
              <a:chExt cx="812800" cy="812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1264D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 rot="-2700000">
              <a:off x="2582917" y="2944532"/>
              <a:ext cx="5309215" cy="5309215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 rot="-2700000">
              <a:off x="2650903" y="1099575"/>
              <a:ext cx="5309215" cy="5309215"/>
              <a:chOff x="0" y="0"/>
              <a:chExt cx="812800" cy="8128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53" name="Freeform 53"/>
          <p:cNvSpPr/>
          <p:nvPr/>
        </p:nvSpPr>
        <p:spPr>
          <a:xfrm>
            <a:off x="-3045964" y="209058"/>
            <a:ext cx="3657600" cy="2007108"/>
          </a:xfrm>
          <a:custGeom>
            <a:avLst/>
            <a:gdLst/>
            <a:ahLst/>
            <a:cxnLst/>
            <a:rect l="l" t="t" r="r" b="b"/>
            <a:pathLst>
              <a:path w="3657600" h="2007108">
                <a:moveTo>
                  <a:pt x="0" y="0"/>
                </a:moveTo>
                <a:lnTo>
                  <a:pt x="3657600" y="0"/>
                </a:lnTo>
                <a:lnTo>
                  <a:pt x="3657600" y="2007108"/>
                </a:lnTo>
                <a:lnTo>
                  <a:pt x="0" y="2007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4" name="TextBox 54"/>
          <p:cNvSpPr txBox="1"/>
          <p:nvPr/>
        </p:nvSpPr>
        <p:spPr>
          <a:xfrm>
            <a:off x="1112709" y="3059868"/>
            <a:ext cx="87331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1"/>
              </a:lnSpc>
            </a:pPr>
            <a:r>
              <a:rPr lang="en-US" sz="2983" dirty="0">
                <a:solidFill>
                  <a:srgbClr val="FFFFFF"/>
                </a:solidFill>
                <a:latin typeface="Poppins Bold"/>
              </a:rPr>
              <a:t>1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184944" y="5160339"/>
            <a:ext cx="87331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1"/>
              </a:lnSpc>
            </a:pPr>
            <a:r>
              <a:rPr lang="en-US" sz="2983" dirty="0">
                <a:solidFill>
                  <a:srgbClr val="FFFFFF"/>
                </a:solidFill>
                <a:latin typeface="Poppins Bold"/>
              </a:rPr>
              <a:t>2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142122" y="7479148"/>
            <a:ext cx="87331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1"/>
              </a:lnSpc>
            </a:pPr>
            <a:r>
              <a:rPr lang="en-US" sz="2983" dirty="0">
                <a:solidFill>
                  <a:srgbClr val="FFFFFF"/>
                </a:solidFill>
                <a:latin typeface="Poppins Bold"/>
              </a:rPr>
              <a:t>3</a:t>
            </a:r>
          </a:p>
        </p:txBody>
      </p:sp>
      <p:sp>
        <p:nvSpPr>
          <p:cNvPr id="57" name="TextBox 60">
            <a:extLst>
              <a:ext uri="{FF2B5EF4-FFF2-40B4-BE49-F238E27FC236}">
                <a16:creationId xmlns:a16="http://schemas.microsoft.com/office/drawing/2014/main" id="{3293FAF5-303E-43C1-A4B9-DD7056A47181}"/>
              </a:ext>
            </a:extLst>
          </p:cNvPr>
          <p:cNvSpPr txBox="1"/>
          <p:nvPr/>
        </p:nvSpPr>
        <p:spPr>
          <a:xfrm>
            <a:off x="3895778" y="906174"/>
            <a:ext cx="1140107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t-IT" sz="5400" dirty="0">
                <a:solidFill>
                  <a:srgbClr val="21264D"/>
                </a:solidFill>
                <a:latin typeface="Poppins Bold"/>
              </a:rPr>
              <a:t>ALUR KERJA RESERVASI ONLINE  </a:t>
            </a:r>
          </a:p>
        </p:txBody>
      </p:sp>
      <p:grpSp>
        <p:nvGrpSpPr>
          <p:cNvPr id="58" name="Group 6">
            <a:extLst>
              <a:ext uri="{FF2B5EF4-FFF2-40B4-BE49-F238E27FC236}">
                <a16:creationId xmlns:a16="http://schemas.microsoft.com/office/drawing/2014/main" id="{F3BE74B4-2E54-43FF-B857-A27E9D27060F}"/>
              </a:ext>
            </a:extLst>
          </p:cNvPr>
          <p:cNvGrpSpPr/>
          <p:nvPr/>
        </p:nvGrpSpPr>
        <p:grpSpPr>
          <a:xfrm>
            <a:off x="10571771" y="2619296"/>
            <a:ext cx="6326074" cy="1744949"/>
            <a:chOff x="0" y="0"/>
            <a:chExt cx="2304508" cy="602094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99FAA959-487A-4ADE-8408-DD2324203523}"/>
                </a:ext>
              </a:extLst>
            </p:cNvPr>
            <p:cNvSpPr/>
            <p:nvPr/>
          </p:nvSpPr>
          <p:spPr>
            <a:xfrm>
              <a:off x="0" y="0"/>
              <a:ext cx="2304508" cy="602094"/>
            </a:xfrm>
            <a:custGeom>
              <a:avLst/>
              <a:gdLst/>
              <a:ahLst/>
              <a:cxnLst/>
              <a:rect l="l" t="t" r="r" b="b"/>
              <a:pathLst>
                <a:path w="2304508" h="602094">
                  <a:moveTo>
                    <a:pt x="0" y="0"/>
                  </a:moveTo>
                  <a:lnTo>
                    <a:pt x="2304508" y="0"/>
                  </a:lnTo>
                  <a:lnTo>
                    <a:pt x="2304508" y="602094"/>
                  </a:lnTo>
                  <a:lnTo>
                    <a:pt x="0" y="602094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1" name="TextBox 8">
              <a:extLst>
                <a:ext uri="{FF2B5EF4-FFF2-40B4-BE49-F238E27FC236}">
                  <a16:creationId xmlns:a16="http://schemas.microsoft.com/office/drawing/2014/main" id="{DAF9D895-DBF4-463C-9A27-970E8F7C3798}"/>
                </a:ext>
              </a:extLst>
            </p:cNvPr>
            <p:cNvSpPr txBox="1"/>
            <p:nvPr/>
          </p:nvSpPr>
          <p:spPr>
            <a:xfrm>
              <a:off x="0" y="-38100"/>
              <a:ext cx="2304508" cy="640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2" name="Group 9">
            <a:extLst>
              <a:ext uri="{FF2B5EF4-FFF2-40B4-BE49-F238E27FC236}">
                <a16:creationId xmlns:a16="http://schemas.microsoft.com/office/drawing/2014/main" id="{51E135BB-A464-4C52-9306-F9812CBBF13F}"/>
              </a:ext>
            </a:extLst>
          </p:cNvPr>
          <p:cNvGrpSpPr/>
          <p:nvPr/>
        </p:nvGrpSpPr>
        <p:grpSpPr>
          <a:xfrm>
            <a:off x="10691987" y="4645699"/>
            <a:ext cx="6205858" cy="1797460"/>
            <a:chOff x="0" y="0"/>
            <a:chExt cx="2304508" cy="602094"/>
          </a:xfrm>
        </p:grpSpPr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45AFD719-441B-40F0-8A52-002112629493}"/>
                </a:ext>
              </a:extLst>
            </p:cNvPr>
            <p:cNvSpPr/>
            <p:nvPr/>
          </p:nvSpPr>
          <p:spPr>
            <a:xfrm>
              <a:off x="0" y="0"/>
              <a:ext cx="2304508" cy="602094"/>
            </a:xfrm>
            <a:custGeom>
              <a:avLst/>
              <a:gdLst/>
              <a:ahLst/>
              <a:cxnLst/>
              <a:rect l="l" t="t" r="r" b="b"/>
              <a:pathLst>
                <a:path w="2304508" h="602094">
                  <a:moveTo>
                    <a:pt x="0" y="0"/>
                  </a:moveTo>
                  <a:lnTo>
                    <a:pt x="2304508" y="0"/>
                  </a:lnTo>
                  <a:lnTo>
                    <a:pt x="2304508" y="602094"/>
                  </a:lnTo>
                  <a:lnTo>
                    <a:pt x="0" y="602094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4" name="TextBox 11">
              <a:extLst>
                <a:ext uri="{FF2B5EF4-FFF2-40B4-BE49-F238E27FC236}">
                  <a16:creationId xmlns:a16="http://schemas.microsoft.com/office/drawing/2014/main" id="{083794A5-5856-4ACF-865D-C73005D172A2}"/>
                </a:ext>
              </a:extLst>
            </p:cNvPr>
            <p:cNvSpPr txBox="1"/>
            <p:nvPr/>
          </p:nvSpPr>
          <p:spPr>
            <a:xfrm>
              <a:off x="0" y="-38100"/>
              <a:ext cx="2304508" cy="640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8" name="Group 15">
            <a:extLst>
              <a:ext uri="{FF2B5EF4-FFF2-40B4-BE49-F238E27FC236}">
                <a16:creationId xmlns:a16="http://schemas.microsoft.com/office/drawing/2014/main" id="{2A7199BC-7750-427B-A88A-F7EA43A0E892}"/>
              </a:ext>
            </a:extLst>
          </p:cNvPr>
          <p:cNvGrpSpPr/>
          <p:nvPr/>
        </p:nvGrpSpPr>
        <p:grpSpPr>
          <a:xfrm rot="2700000">
            <a:off x="9811829" y="2948954"/>
            <a:ext cx="1001766" cy="1001766"/>
            <a:chOff x="0" y="0"/>
            <a:chExt cx="812800" cy="812800"/>
          </a:xfrm>
        </p:grpSpPr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EBCD2DA6-42D1-484B-A5FD-C4B24C0DF10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B0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0" name="TextBox 17">
              <a:extLst>
                <a:ext uri="{FF2B5EF4-FFF2-40B4-BE49-F238E27FC236}">
                  <a16:creationId xmlns:a16="http://schemas.microsoft.com/office/drawing/2014/main" id="{18D10AFD-B9AF-4A8F-B014-649136F4FB6C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5911" tIns="35911" rIns="35911" bIns="3591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1" name="Group 18">
            <a:extLst>
              <a:ext uri="{FF2B5EF4-FFF2-40B4-BE49-F238E27FC236}">
                <a16:creationId xmlns:a16="http://schemas.microsoft.com/office/drawing/2014/main" id="{C7FDC99A-7D69-4F31-A9B8-C8DA8B161C20}"/>
              </a:ext>
            </a:extLst>
          </p:cNvPr>
          <p:cNvGrpSpPr/>
          <p:nvPr/>
        </p:nvGrpSpPr>
        <p:grpSpPr>
          <a:xfrm rot="2700000">
            <a:off x="9963630" y="2841696"/>
            <a:ext cx="1216282" cy="1216282"/>
            <a:chOff x="0" y="0"/>
            <a:chExt cx="812800" cy="812800"/>
          </a:xfrm>
        </p:grpSpPr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E0E27012-0DE4-4293-971B-0F5FE7621A9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1264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3" name="TextBox 20">
              <a:extLst>
                <a:ext uri="{FF2B5EF4-FFF2-40B4-BE49-F238E27FC236}">
                  <a16:creationId xmlns:a16="http://schemas.microsoft.com/office/drawing/2014/main" id="{FC78BDF2-9DF8-4090-A4DE-A0F683A78FC9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5911" tIns="35911" rIns="35911" bIns="3591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4" name="Group 21">
            <a:extLst>
              <a:ext uri="{FF2B5EF4-FFF2-40B4-BE49-F238E27FC236}">
                <a16:creationId xmlns:a16="http://schemas.microsoft.com/office/drawing/2014/main" id="{6BF7143A-146C-4446-BA9E-4E903BE70AE9}"/>
              </a:ext>
            </a:extLst>
          </p:cNvPr>
          <p:cNvGrpSpPr/>
          <p:nvPr/>
        </p:nvGrpSpPr>
        <p:grpSpPr>
          <a:xfrm rot="2700000">
            <a:off x="9884064" y="5049426"/>
            <a:ext cx="1001766" cy="1001766"/>
            <a:chOff x="0" y="0"/>
            <a:chExt cx="812800" cy="812800"/>
          </a:xfrm>
        </p:grpSpPr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3A688751-6046-4BBF-B123-F13B312823E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BB01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6" name="TextBox 23">
              <a:extLst>
                <a:ext uri="{FF2B5EF4-FFF2-40B4-BE49-F238E27FC236}">
                  <a16:creationId xmlns:a16="http://schemas.microsoft.com/office/drawing/2014/main" id="{6E617CD9-9986-47CF-8245-F969BA5673D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5911" tIns="35911" rIns="35911" bIns="3591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7" name="Group 24">
            <a:extLst>
              <a:ext uri="{FF2B5EF4-FFF2-40B4-BE49-F238E27FC236}">
                <a16:creationId xmlns:a16="http://schemas.microsoft.com/office/drawing/2014/main" id="{CF15C5DC-46AD-4166-AECC-420BEBA56A49}"/>
              </a:ext>
            </a:extLst>
          </p:cNvPr>
          <p:cNvGrpSpPr/>
          <p:nvPr/>
        </p:nvGrpSpPr>
        <p:grpSpPr>
          <a:xfrm rot="2700000">
            <a:off x="10035865" y="4942168"/>
            <a:ext cx="1216282" cy="1216282"/>
            <a:chOff x="0" y="0"/>
            <a:chExt cx="812800" cy="812800"/>
          </a:xfrm>
        </p:grpSpPr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83321A94-4A0A-4417-982E-EAAE3F4417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1264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9" name="TextBox 26">
              <a:extLst>
                <a:ext uri="{FF2B5EF4-FFF2-40B4-BE49-F238E27FC236}">
                  <a16:creationId xmlns:a16="http://schemas.microsoft.com/office/drawing/2014/main" id="{0ADA4C8C-C2CE-40F8-9295-97C3CAC0EEEF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5911" tIns="35911" rIns="35911" bIns="3591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6" name="TextBox 33">
            <a:extLst>
              <a:ext uri="{FF2B5EF4-FFF2-40B4-BE49-F238E27FC236}">
                <a16:creationId xmlns:a16="http://schemas.microsoft.com/office/drawing/2014/main" id="{E2D8B484-BECE-4669-8765-D742FB69A6D8}"/>
              </a:ext>
            </a:extLst>
          </p:cNvPr>
          <p:cNvSpPr txBox="1"/>
          <p:nvPr/>
        </p:nvSpPr>
        <p:spPr>
          <a:xfrm>
            <a:off x="11512273" y="2914151"/>
            <a:ext cx="5039866" cy="1010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702"/>
              </a:lnSpc>
            </a:pPr>
            <a:r>
              <a:rPr lang="en-ID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Konsultasi</a:t>
            </a:r>
            <a:endParaRPr lang="en-ID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ts val="2702"/>
              </a:lnSpc>
            </a:pP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reserfasi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konsultasi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online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34">
            <a:extLst>
              <a:ext uri="{FF2B5EF4-FFF2-40B4-BE49-F238E27FC236}">
                <a16:creationId xmlns:a16="http://schemas.microsoft.com/office/drawing/2014/main" id="{3D92AC67-A28F-4553-9EB8-FE7F7BB7B507}"/>
              </a:ext>
            </a:extLst>
          </p:cNvPr>
          <p:cNvSpPr txBox="1"/>
          <p:nvPr/>
        </p:nvSpPr>
        <p:spPr>
          <a:xfrm>
            <a:off x="11538893" y="5006084"/>
            <a:ext cx="539737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Pemberian</a:t>
            </a:r>
            <a:r>
              <a:rPr lang="en-ID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Resep</a:t>
            </a:r>
            <a:r>
              <a:rPr lang="en-ID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ID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Rujukan</a:t>
            </a:r>
            <a:endParaRPr lang="en-ID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Tenaga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Medis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memberikan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resep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obat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rujukan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pemeriksaan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lanjut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54">
            <a:extLst>
              <a:ext uri="{FF2B5EF4-FFF2-40B4-BE49-F238E27FC236}">
                <a16:creationId xmlns:a16="http://schemas.microsoft.com/office/drawing/2014/main" id="{A979F32A-2864-428B-A13B-AD502256B491}"/>
              </a:ext>
            </a:extLst>
          </p:cNvPr>
          <p:cNvSpPr txBox="1"/>
          <p:nvPr/>
        </p:nvSpPr>
        <p:spPr>
          <a:xfrm>
            <a:off x="10135113" y="3216527"/>
            <a:ext cx="87331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1"/>
              </a:lnSpc>
            </a:pPr>
            <a:r>
              <a:rPr lang="en-US" sz="2983" dirty="0">
                <a:solidFill>
                  <a:srgbClr val="FFFFFF"/>
                </a:solidFill>
                <a:latin typeface="Poppins Bold"/>
              </a:rPr>
              <a:t>4</a:t>
            </a:r>
          </a:p>
        </p:txBody>
      </p:sp>
      <p:sp>
        <p:nvSpPr>
          <p:cNvPr id="90" name="TextBox 55">
            <a:extLst>
              <a:ext uri="{FF2B5EF4-FFF2-40B4-BE49-F238E27FC236}">
                <a16:creationId xmlns:a16="http://schemas.microsoft.com/office/drawing/2014/main" id="{3823243D-FA2F-498F-82F2-EFB51271BDFA}"/>
              </a:ext>
            </a:extLst>
          </p:cNvPr>
          <p:cNvSpPr txBox="1"/>
          <p:nvPr/>
        </p:nvSpPr>
        <p:spPr>
          <a:xfrm>
            <a:off x="10207348" y="5316998"/>
            <a:ext cx="87331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1"/>
              </a:lnSpc>
            </a:pPr>
            <a:r>
              <a:rPr lang="en-US" sz="2983" dirty="0">
                <a:solidFill>
                  <a:srgbClr val="FFFFFF"/>
                </a:solidFill>
                <a:latin typeface="Poppins Bold"/>
              </a:rPr>
              <a:t>5</a:t>
            </a:r>
          </a:p>
        </p:txBody>
      </p:sp>
      <p:sp>
        <p:nvSpPr>
          <p:cNvPr id="95" name="TextBox 37">
            <a:extLst>
              <a:ext uri="{FF2B5EF4-FFF2-40B4-BE49-F238E27FC236}">
                <a16:creationId xmlns:a16="http://schemas.microsoft.com/office/drawing/2014/main" id="{7383C380-F7D4-4B7D-85F3-B5C7D5FEC59E}"/>
              </a:ext>
            </a:extLst>
          </p:cNvPr>
          <p:cNvSpPr txBox="1"/>
          <p:nvPr/>
        </p:nvSpPr>
        <p:spPr>
          <a:xfrm>
            <a:off x="14112122" y="8391264"/>
            <a:ext cx="4175878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3"/>
              </a:lnSpc>
            </a:pPr>
            <a:r>
              <a:rPr lang="en-US" dirty="0">
                <a:solidFill>
                  <a:srgbClr val="352779"/>
                </a:solidFill>
                <a:latin typeface="Poppins Bold"/>
              </a:rPr>
              <a:t>UNIVERSITAS WIDYATAMA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7BC9A4A3-AE23-4706-A8CE-3C4CB3FD0A70}"/>
              </a:ext>
            </a:extLst>
          </p:cNvPr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746" y1="62394" x2="37746" y2="62394"/>
                        <a14:foregroundMark x1="37746" y1="62394" x2="37746" y2="62394"/>
                        <a14:foregroundMark x1="37746" y1="62394" x2="37746" y2="62394"/>
                        <a14:foregroundMark x1="45493" y1="62958" x2="45493" y2="62958"/>
                        <a14:foregroundMark x1="45493" y1="62958" x2="45493" y2="62958"/>
                        <a14:foregroundMark x1="45493" y1="62958" x2="45493" y2="62958"/>
                        <a14:foregroundMark x1="45493" y1="62958" x2="45493" y2="62958"/>
                        <a14:foregroundMark x1="49296" y1="64085" x2="49296" y2="64085"/>
                        <a14:foregroundMark x1="49296" y1="64085" x2="49296" y2="64085"/>
                        <a14:foregroundMark x1="54789" y1="62394" x2="54789" y2="62394"/>
                        <a14:foregroundMark x1="55915" y1="62394" x2="55915" y2="62394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58732" y1="60704" x2="58732" y2="60704"/>
                        <a14:foregroundMark x1="71408" y1="48592" x2="71408" y2="48592"/>
                        <a14:foregroundMark x1="73099" y1="52535" x2="73099" y2="52535"/>
                        <a14:foregroundMark x1="77465" y1="44789" x2="77465" y2="44789"/>
                        <a14:foregroundMark x1="79155" y1="40845" x2="79155" y2="40845"/>
                        <a14:foregroundMark x1="79718" y1="38028" x2="79718" y2="38028"/>
                        <a14:foregroundMark x1="79718" y1="36479" x2="79718" y2="36479"/>
                        <a14:foregroundMark x1="66479" y1="78451" x2="66479" y2="78451"/>
                        <a14:foregroundMark x1="79718" y1="78451" x2="79718" y2="78451"/>
                        <a14:foregroundMark x1="46620" y1="77887" x2="46620" y2="77887"/>
                        <a14:foregroundMark x1="34930" y1="76761" x2="34930" y2="76761"/>
                        <a14:foregroundMark x1="21690" y1="47465" x2="21690" y2="47465"/>
                        <a14:foregroundMark x1="79718" y1="35352" x2="79718" y2="35352"/>
                        <a14:foregroundMark x1="21127" y1="46901" x2="21127" y2="46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2872" y="8066058"/>
            <a:ext cx="1443006" cy="1254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273">
        <p159:morph option="byObject"/>
      </p:transition>
    </mc:Choice>
    <mc:Fallback xmlns="">
      <p:transition spd="slow" advTm="40273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713966" y="2593883"/>
            <a:ext cx="14948835" cy="1355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30"/>
              </a:lnSpc>
            </a:pPr>
            <a:r>
              <a:rPr lang="en-US" sz="3600" dirty="0">
                <a:solidFill>
                  <a:srgbClr val="21264D"/>
                </a:solidFill>
                <a:latin typeface="Poppins Bold"/>
              </a:rPr>
              <a:t>KEUNTUNGAN PENGGUNAAN WEBSITE UNTUK KONSULTASI KESEHATAN BAGI TENAGA MEDIS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46337" y="8422758"/>
            <a:ext cx="3536934" cy="97018"/>
            <a:chOff x="0" y="0"/>
            <a:chExt cx="1670882" cy="458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70883" cy="45832"/>
            </a:xfrm>
            <a:custGeom>
              <a:avLst/>
              <a:gdLst/>
              <a:ahLst/>
              <a:cxnLst/>
              <a:rect l="l" t="t" r="r" b="b"/>
              <a:pathLst>
                <a:path w="1670883" h="45832">
                  <a:moveTo>
                    <a:pt x="0" y="0"/>
                  </a:moveTo>
                  <a:lnTo>
                    <a:pt x="1670883" y="0"/>
                  </a:lnTo>
                  <a:lnTo>
                    <a:pt x="1670883" y="45832"/>
                  </a:lnTo>
                  <a:lnTo>
                    <a:pt x="0" y="45832"/>
                  </a:lnTo>
                  <a:close/>
                </a:path>
              </a:pathLst>
            </a:custGeom>
            <a:solidFill>
              <a:srgbClr val="21264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70882" cy="8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02984" y="5926050"/>
            <a:ext cx="4023641" cy="1835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99"/>
              </a:lnSpc>
            </a:pPr>
            <a:r>
              <a:rPr lang="en-US" sz="2071" dirty="0">
                <a:solidFill>
                  <a:srgbClr val="000000"/>
                </a:solidFill>
                <a:latin typeface="Open Sans"/>
              </a:rPr>
              <a:t>Website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memungkinkan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tenaga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medis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untuk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menjadwalkan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konsultasi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secara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efisien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 dan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mengurangi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waktu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tunggu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pasien</a:t>
            </a:r>
            <a:endParaRPr lang="en-US" sz="2071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32435" y="4762500"/>
            <a:ext cx="4053864" cy="772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buSzPts val="1000"/>
              <a:tabLst>
                <a:tab pos="457200" algn="l"/>
              </a:tabLst>
            </a:pPr>
            <a:r>
              <a:rPr lang="en-ID" sz="2510" dirty="0">
                <a:solidFill>
                  <a:srgbClr val="21264D"/>
                </a:solidFill>
                <a:latin typeface="Poppins Bold"/>
              </a:rPr>
              <a:t>PENGELOLAAN WAKTU YANG LEBIH BAIK</a:t>
            </a:r>
          </a:p>
        </p:txBody>
      </p:sp>
      <p:grpSp>
        <p:nvGrpSpPr>
          <p:cNvPr id="30" name="Group 30"/>
          <p:cNvGrpSpPr/>
          <p:nvPr/>
        </p:nvGrpSpPr>
        <p:grpSpPr>
          <a:xfrm rot="-5400000">
            <a:off x="13572744" y="-4359173"/>
            <a:ext cx="7407158" cy="7663241"/>
            <a:chOff x="0" y="0"/>
            <a:chExt cx="9876210" cy="10217654"/>
          </a:xfrm>
        </p:grpSpPr>
        <p:grpSp>
          <p:nvGrpSpPr>
            <p:cNvPr id="31" name="Group 31"/>
            <p:cNvGrpSpPr/>
            <p:nvPr/>
          </p:nvGrpSpPr>
          <p:grpSpPr>
            <a:xfrm rot="-2700000">
              <a:off x="1198675" y="3231264"/>
              <a:ext cx="5787715" cy="578771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-2700000">
              <a:off x="2092592" y="1198675"/>
              <a:ext cx="5787715" cy="5787715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B01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 rot="-2700000">
              <a:off x="2092592" y="3209912"/>
              <a:ext cx="5787715" cy="5787715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1264D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-2700000">
              <a:off x="2815706" y="3209912"/>
              <a:ext cx="5787715" cy="5787715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-2700000">
              <a:off x="2889820" y="1198675"/>
              <a:ext cx="5787715" cy="5787715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46" name="Freeform 46"/>
          <p:cNvSpPr/>
          <p:nvPr/>
        </p:nvSpPr>
        <p:spPr>
          <a:xfrm>
            <a:off x="-2330715" y="178566"/>
            <a:ext cx="3657600" cy="2007108"/>
          </a:xfrm>
          <a:custGeom>
            <a:avLst/>
            <a:gdLst/>
            <a:ahLst/>
            <a:cxnLst/>
            <a:rect l="l" t="t" r="r" b="b"/>
            <a:pathLst>
              <a:path w="3657600" h="2007108">
                <a:moveTo>
                  <a:pt x="0" y="0"/>
                </a:moveTo>
                <a:lnTo>
                  <a:pt x="3657600" y="0"/>
                </a:lnTo>
                <a:lnTo>
                  <a:pt x="3657600" y="2007108"/>
                </a:lnTo>
                <a:lnTo>
                  <a:pt x="0" y="2007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1" name="TextBox 37">
            <a:extLst>
              <a:ext uri="{FF2B5EF4-FFF2-40B4-BE49-F238E27FC236}">
                <a16:creationId xmlns:a16="http://schemas.microsoft.com/office/drawing/2014/main" id="{C5A2EB39-89CB-458C-BBE9-2A1ABC5D634A}"/>
              </a:ext>
            </a:extLst>
          </p:cNvPr>
          <p:cNvSpPr txBox="1"/>
          <p:nvPr/>
        </p:nvSpPr>
        <p:spPr>
          <a:xfrm>
            <a:off x="2899238" y="621865"/>
            <a:ext cx="4175878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3"/>
              </a:lnSpc>
            </a:pPr>
            <a:r>
              <a:rPr lang="en-US" dirty="0">
                <a:solidFill>
                  <a:srgbClr val="352779"/>
                </a:solidFill>
                <a:latin typeface="Poppins Bold"/>
              </a:rPr>
              <a:t>UNIVERSITAS WIDYATAMA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D66FB0A-09E6-4162-A495-633A8B181689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746" y1="62394" x2="37746" y2="62394"/>
                        <a14:foregroundMark x1="37746" y1="62394" x2="37746" y2="62394"/>
                        <a14:foregroundMark x1="37746" y1="62394" x2="37746" y2="62394"/>
                        <a14:foregroundMark x1="45493" y1="62958" x2="45493" y2="62958"/>
                        <a14:foregroundMark x1="45493" y1="62958" x2="45493" y2="62958"/>
                        <a14:foregroundMark x1="45493" y1="62958" x2="45493" y2="62958"/>
                        <a14:foregroundMark x1="45493" y1="62958" x2="45493" y2="62958"/>
                        <a14:foregroundMark x1="49296" y1="64085" x2="49296" y2="64085"/>
                        <a14:foregroundMark x1="49296" y1="64085" x2="49296" y2="64085"/>
                        <a14:foregroundMark x1="54789" y1="62394" x2="54789" y2="62394"/>
                        <a14:foregroundMark x1="55915" y1="62394" x2="55915" y2="62394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58732" y1="60704" x2="58732" y2="60704"/>
                        <a14:foregroundMark x1="71408" y1="48592" x2="71408" y2="48592"/>
                        <a14:foregroundMark x1="73099" y1="52535" x2="73099" y2="52535"/>
                        <a14:foregroundMark x1="77465" y1="44789" x2="77465" y2="44789"/>
                        <a14:foregroundMark x1="79155" y1="40845" x2="79155" y2="40845"/>
                        <a14:foregroundMark x1="79718" y1="38028" x2="79718" y2="38028"/>
                        <a14:foregroundMark x1="79718" y1="36479" x2="79718" y2="36479"/>
                        <a14:foregroundMark x1="66479" y1="78451" x2="66479" y2="78451"/>
                        <a14:foregroundMark x1="79718" y1="78451" x2="79718" y2="78451"/>
                        <a14:foregroundMark x1="46620" y1="77887" x2="46620" y2="77887"/>
                        <a14:foregroundMark x1="34930" y1="76761" x2="34930" y2="76761"/>
                        <a14:foregroundMark x1="21690" y1="47465" x2="21690" y2="47465"/>
                        <a14:foregroundMark x1="79718" y1="35352" x2="79718" y2="35352"/>
                        <a14:foregroundMark x1="21127" y1="46901" x2="21127" y2="46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787" y="183363"/>
            <a:ext cx="1443006" cy="1254910"/>
          </a:xfrm>
          <a:prstGeom prst="rect">
            <a:avLst/>
          </a:prstGeom>
        </p:spPr>
      </p:pic>
      <p:grpSp>
        <p:nvGrpSpPr>
          <p:cNvPr id="50" name="Group 7">
            <a:extLst>
              <a:ext uri="{FF2B5EF4-FFF2-40B4-BE49-F238E27FC236}">
                <a16:creationId xmlns:a16="http://schemas.microsoft.com/office/drawing/2014/main" id="{A9DBDB57-4DB0-48FD-9487-A9710653B125}"/>
              </a:ext>
            </a:extLst>
          </p:cNvPr>
          <p:cNvGrpSpPr/>
          <p:nvPr/>
        </p:nvGrpSpPr>
        <p:grpSpPr>
          <a:xfrm>
            <a:off x="5348422" y="8475482"/>
            <a:ext cx="3536934" cy="97018"/>
            <a:chOff x="0" y="0"/>
            <a:chExt cx="1670882" cy="45832"/>
          </a:xfrm>
        </p:grpSpPr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6791588F-0CDC-4394-8DDF-44E3F54EB064}"/>
                </a:ext>
              </a:extLst>
            </p:cNvPr>
            <p:cNvSpPr/>
            <p:nvPr/>
          </p:nvSpPr>
          <p:spPr>
            <a:xfrm>
              <a:off x="0" y="0"/>
              <a:ext cx="1670883" cy="45832"/>
            </a:xfrm>
            <a:custGeom>
              <a:avLst/>
              <a:gdLst/>
              <a:ahLst/>
              <a:cxnLst/>
              <a:rect l="l" t="t" r="r" b="b"/>
              <a:pathLst>
                <a:path w="1670883" h="45832">
                  <a:moveTo>
                    <a:pt x="0" y="0"/>
                  </a:moveTo>
                  <a:lnTo>
                    <a:pt x="1670883" y="0"/>
                  </a:lnTo>
                  <a:lnTo>
                    <a:pt x="1670883" y="45832"/>
                  </a:lnTo>
                  <a:lnTo>
                    <a:pt x="0" y="45832"/>
                  </a:lnTo>
                  <a:close/>
                </a:path>
              </a:pathLst>
            </a:custGeom>
            <a:solidFill>
              <a:srgbClr val="21264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4" name="TextBox 9">
              <a:extLst>
                <a:ext uri="{FF2B5EF4-FFF2-40B4-BE49-F238E27FC236}">
                  <a16:creationId xmlns:a16="http://schemas.microsoft.com/office/drawing/2014/main" id="{076F16CB-EB04-417A-A18E-2E311F4F5A9A}"/>
                </a:ext>
              </a:extLst>
            </p:cNvPr>
            <p:cNvSpPr txBox="1"/>
            <p:nvPr/>
          </p:nvSpPr>
          <p:spPr>
            <a:xfrm>
              <a:off x="0" y="-38100"/>
              <a:ext cx="1670882" cy="8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5" name="TextBox 22">
            <a:extLst>
              <a:ext uri="{FF2B5EF4-FFF2-40B4-BE49-F238E27FC236}">
                <a16:creationId xmlns:a16="http://schemas.microsoft.com/office/drawing/2014/main" id="{A10CE3D8-76E6-4243-A68E-1F9ECEE04CD6}"/>
              </a:ext>
            </a:extLst>
          </p:cNvPr>
          <p:cNvSpPr txBox="1"/>
          <p:nvPr/>
        </p:nvSpPr>
        <p:spPr>
          <a:xfrm>
            <a:off x="5105069" y="5978774"/>
            <a:ext cx="4023641" cy="1835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99"/>
              </a:lnSpc>
            </a:pPr>
            <a:r>
              <a:rPr lang="en-US" sz="2071" dirty="0">
                <a:solidFill>
                  <a:srgbClr val="000000"/>
                </a:solidFill>
                <a:latin typeface="Open Sans"/>
              </a:rPr>
              <a:t>Tenaga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medis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dapt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mengakses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 Riwayat Kesehatan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pasien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secara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terpusat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memudahkan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 dalam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memberikan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diaknosa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 yang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tepat</a:t>
            </a:r>
            <a:endParaRPr lang="en-US" sz="2071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56" name="TextBox 25">
            <a:extLst>
              <a:ext uri="{FF2B5EF4-FFF2-40B4-BE49-F238E27FC236}">
                <a16:creationId xmlns:a16="http://schemas.microsoft.com/office/drawing/2014/main" id="{A5EDC52B-8F5A-4A07-A5D9-F78F0D08877E}"/>
              </a:ext>
            </a:extLst>
          </p:cNvPr>
          <p:cNvSpPr txBox="1"/>
          <p:nvPr/>
        </p:nvSpPr>
        <p:spPr>
          <a:xfrm>
            <a:off x="5134520" y="4815224"/>
            <a:ext cx="4053864" cy="772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buSzPts val="1000"/>
              <a:tabLst>
                <a:tab pos="457200" algn="l"/>
              </a:tabLst>
            </a:pPr>
            <a:r>
              <a:rPr lang="en-ID" sz="2510" dirty="0">
                <a:solidFill>
                  <a:srgbClr val="21264D"/>
                </a:solidFill>
                <a:latin typeface="Poppins Bold"/>
              </a:rPr>
              <a:t>AKSES KE DATA PASIEN YANG TERINTEGRASI</a:t>
            </a:r>
          </a:p>
        </p:txBody>
      </p:sp>
      <p:grpSp>
        <p:nvGrpSpPr>
          <p:cNvPr id="60" name="Group 7">
            <a:extLst>
              <a:ext uri="{FF2B5EF4-FFF2-40B4-BE49-F238E27FC236}">
                <a16:creationId xmlns:a16="http://schemas.microsoft.com/office/drawing/2014/main" id="{0D3CCCE0-1BAC-4B64-B47A-D833402D0593}"/>
              </a:ext>
            </a:extLst>
          </p:cNvPr>
          <p:cNvGrpSpPr/>
          <p:nvPr/>
        </p:nvGrpSpPr>
        <p:grpSpPr>
          <a:xfrm>
            <a:off x="9619634" y="8456826"/>
            <a:ext cx="3536934" cy="97018"/>
            <a:chOff x="0" y="0"/>
            <a:chExt cx="1670882" cy="45832"/>
          </a:xfrm>
        </p:grpSpPr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93336B59-912B-46A0-BE58-CE8A817A6C94}"/>
                </a:ext>
              </a:extLst>
            </p:cNvPr>
            <p:cNvSpPr/>
            <p:nvPr/>
          </p:nvSpPr>
          <p:spPr>
            <a:xfrm>
              <a:off x="0" y="0"/>
              <a:ext cx="1670883" cy="45832"/>
            </a:xfrm>
            <a:custGeom>
              <a:avLst/>
              <a:gdLst/>
              <a:ahLst/>
              <a:cxnLst/>
              <a:rect l="l" t="t" r="r" b="b"/>
              <a:pathLst>
                <a:path w="1670883" h="45832">
                  <a:moveTo>
                    <a:pt x="0" y="0"/>
                  </a:moveTo>
                  <a:lnTo>
                    <a:pt x="1670883" y="0"/>
                  </a:lnTo>
                  <a:lnTo>
                    <a:pt x="1670883" y="45832"/>
                  </a:lnTo>
                  <a:lnTo>
                    <a:pt x="0" y="45832"/>
                  </a:lnTo>
                  <a:close/>
                </a:path>
              </a:pathLst>
            </a:custGeom>
            <a:solidFill>
              <a:srgbClr val="21264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2" name="TextBox 9">
              <a:extLst>
                <a:ext uri="{FF2B5EF4-FFF2-40B4-BE49-F238E27FC236}">
                  <a16:creationId xmlns:a16="http://schemas.microsoft.com/office/drawing/2014/main" id="{C77054FD-7BBD-4602-BBF1-4CADBAE7E51A}"/>
                </a:ext>
              </a:extLst>
            </p:cNvPr>
            <p:cNvSpPr txBox="1"/>
            <p:nvPr/>
          </p:nvSpPr>
          <p:spPr>
            <a:xfrm>
              <a:off x="0" y="-38100"/>
              <a:ext cx="1670882" cy="8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3" name="TextBox 22">
            <a:extLst>
              <a:ext uri="{FF2B5EF4-FFF2-40B4-BE49-F238E27FC236}">
                <a16:creationId xmlns:a16="http://schemas.microsoft.com/office/drawing/2014/main" id="{349D67BB-CE0E-4B68-9E9A-8B814F592AEA}"/>
              </a:ext>
            </a:extLst>
          </p:cNvPr>
          <p:cNvSpPr txBox="1"/>
          <p:nvPr/>
        </p:nvSpPr>
        <p:spPr>
          <a:xfrm>
            <a:off x="9376281" y="5960118"/>
            <a:ext cx="4023641" cy="1091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99"/>
              </a:lnSpc>
            </a:pPr>
            <a:r>
              <a:rPr lang="en-US" sz="2071" dirty="0" err="1">
                <a:solidFill>
                  <a:srgbClr val="000000"/>
                </a:solidFill>
                <a:latin typeface="Open Sans"/>
              </a:rPr>
              <a:t>Fasilitas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reservasi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 dan Riwayat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medis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pasien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 dapat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diakses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 dengan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mudah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secara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 online</a:t>
            </a:r>
          </a:p>
        </p:txBody>
      </p:sp>
      <p:sp>
        <p:nvSpPr>
          <p:cNvPr id="64" name="TextBox 25">
            <a:extLst>
              <a:ext uri="{FF2B5EF4-FFF2-40B4-BE49-F238E27FC236}">
                <a16:creationId xmlns:a16="http://schemas.microsoft.com/office/drawing/2014/main" id="{7FEF3174-D78E-4F81-85B1-05A9227EC1C6}"/>
              </a:ext>
            </a:extLst>
          </p:cNvPr>
          <p:cNvSpPr txBox="1"/>
          <p:nvPr/>
        </p:nvSpPr>
        <p:spPr>
          <a:xfrm>
            <a:off x="9405732" y="4796568"/>
            <a:ext cx="4053864" cy="772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buSzPts val="1000"/>
              <a:tabLst>
                <a:tab pos="457200" algn="l"/>
              </a:tabLst>
            </a:pPr>
            <a:r>
              <a:rPr lang="en-ID" sz="2510" dirty="0">
                <a:solidFill>
                  <a:srgbClr val="21264D"/>
                </a:solidFill>
                <a:latin typeface="Poppins Bold"/>
              </a:rPr>
              <a:t>KOMUNIKASI YANG LEBIH EFEKTIF</a:t>
            </a:r>
          </a:p>
        </p:txBody>
      </p:sp>
      <p:grpSp>
        <p:nvGrpSpPr>
          <p:cNvPr id="68" name="Group 7">
            <a:extLst>
              <a:ext uri="{FF2B5EF4-FFF2-40B4-BE49-F238E27FC236}">
                <a16:creationId xmlns:a16="http://schemas.microsoft.com/office/drawing/2014/main" id="{88D4BC07-5654-477F-8AF8-50B8E8137FE2}"/>
              </a:ext>
            </a:extLst>
          </p:cNvPr>
          <p:cNvGrpSpPr/>
          <p:nvPr/>
        </p:nvGrpSpPr>
        <p:grpSpPr>
          <a:xfrm>
            <a:off x="14121719" y="8509550"/>
            <a:ext cx="3536934" cy="97018"/>
            <a:chOff x="0" y="0"/>
            <a:chExt cx="1670882" cy="45832"/>
          </a:xfrm>
        </p:grpSpPr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B0CC0E3C-1D28-4C5A-9C4C-D578E61A8D43}"/>
                </a:ext>
              </a:extLst>
            </p:cNvPr>
            <p:cNvSpPr/>
            <p:nvPr/>
          </p:nvSpPr>
          <p:spPr>
            <a:xfrm>
              <a:off x="0" y="0"/>
              <a:ext cx="1670883" cy="45832"/>
            </a:xfrm>
            <a:custGeom>
              <a:avLst/>
              <a:gdLst/>
              <a:ahLst/>
              <a:cxnLst/>
              <a:rect l="l" t="t" r="r" b="b"/>
              <a:pathLst>
                <a:path w="1670883" h="45832">
                  <a:moveTo>
                    <a:pt x="0" y="0"/>
                  </a:moveTo>
                  <a:lnTo>
                    <a:pt x="1670883" y="0"/>
                  </a:lnTo>
                  <a:lnTo>
                    <a:pt x="1670883" y="45832"/>
                  </a:lnTo>
                  <a:lnTo>
                    <a:pt x="0" y="45832"/>
                  </a:lnTo>
                  <a:close/>
                </a:path>
              </a:pathLst>
            </a:custGeom>
            <a:solidFill>
              <a:srgbClr val="21264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0" name="TextBox 9">
              <a:extLst>
                <a:ext uri="{FF2B5EF4-FFF2-40B4-BE49-F238E27FC236}">
                  <a16:creationId xmlns:a16="http://schemas.microsoft.com/office/drawing/2014/main" id="{65FABD34-20AC-4FC5-9F6F-78AB7C562160}"/>
                </a:ext>
              </a:extLst>
            </p:cNvPr>
            <p:cNvSpPr txBox="1"/>
            <p:nvPr/>
          </p:nvSpPr>
          <p:spPr>
            <a:xfrm>
              <a:off x="0" y="-38100"/>
              <a:ext cx="1670882" cy="8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1" name="TextBox 22">
            <a:extLst>
              <a:ext uri="{FF2B5EF4-FFF2-40B4-BE49-F238E27FC236}">
                <a16:creationId xmlns:a16="http://schemas.microsoft.com/office/drawing/2014/main" id="{2F57C9DE-5605-491D-BD98-A4AA4E747989}"/>
              </a:ext>
            </a:extLst>
          </p:cNvPr>
          <p:cNvSpPr txBox="1"/>
          <p:nvPr/>
        </p:nvSpPr>
        <p:spPr>
          <a:xfrm>
            <a:off x="13878366" y="6012842"/>
            <a:ext cx="4023641" cy="1463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99"/>
              </a:lnSpc>
            </a:pPr>
            <a:r>
              <a:rPr lang="en-US" sz="2071" dirty="0">
                <a:solidFill>
                  <a:srgbClr val="000000"/>
                </a:solidFill>
                <a:latin typeface="Open Sans"/>
              </a:rPr>
              <a:t>Website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membantu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mengurangi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beban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administrasi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engan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otomatisasi</a:t>
            </a:r>
            <a:r>
              <a:rPr lang="en-US" sz="2071" dirty="0">
                <a:solidFill>
                  <a:srgbClr val="000000"/>
                </a:solidFill>
                <a:latin typeface="Open Sans"/>
              </a:rPr>
              <a:t> tugas-tugas dan </a:t>
            </a:r>
            <a:r>
              <a:rPr lang="en-US" sz="2071" dirty="0" err="1">
                <a:solidFill>
                  <a:srgbClr val="000000"/>
                </a:solidFill>
                <a:latin typeface="Open Sans"/>
              </a:rPr>
              <a:t>pelaporan</a:t>
            </a:r>
            <a:endParaRPr lang="en-US" sz="2071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2" name="TextBox 25">
            <a:extLst>
              <a:ext uri="{FF2B5EF4-FFF2-40B4-BE49-F238E27FC236}">
                <a16:creationId xmlns:a16="http://schemas.microsoft.com/office/drawing/2014/main" id="{6670398F-E8BC-4144-B299-3D5F1DC84241}"/>
              </a:ext>
            </a:extLst>
          </p:cNvPr>
          <p:cNvSpPr txBox="1"/>
          <p:nvPr/>
        </p:nvSpPr>
        <p:spPr>
          <a:xfrm>
            <a:off x="13907817" y="4849292"/>
            <a:ext cx="4053864" cy="772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buSzPts val="1000"/>
              <a:tabLst>
                <a:tab pos="457200" algn="l"/>
              </a:tabLst>
            </a:pPr>
            <a:r>
              <a:rPr lang="en-ID" sz="2510" dirty="0">
                <a:solidFill>
                  <a:srgbClr val="21264D"/>
                </a:solidFill>
                <a:latin typeface="Poppins Bold"/>
              </a:rPr>
              <a:t>PENGURANGAN BEBAN ADMINISTRASI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F0FB199-6EAB-42C5-8C2A-B7EB2B266078}"/>
              </a:ext>
            </a:extLst>
          </p:cNvPr>
          <p:cNvSpPr txBox="1"/>
          <p:nvPr/>
        </p:nvSpPr>
        <p:spPr>
          <a:xfrm>
            <a:off x="4499954" y="-1267271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Konsultasi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rumah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Pasien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langsung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berkonsultasi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tanpa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dating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Satkes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C5BEDD6-5713-4F85-B95E-EEBC288D05F4}"/>
              </a:ext>
            </a:extLst>
          </p:cNvPr>
          <p:cNvSpPr txBox="1"/>
          <p:nvPr/>
        </p:nvSpPr>
        <p:spPr>
          <a:xfrm>
            <a:off x="19007790" y="507195"/>
            <a:ext cx="5773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Akses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Kesehatan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akses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mudah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mengenai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kesehatan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layanan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kesehatan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461A411-E9D9-422A-A98F-F51D6B77B17D}"/>
              </a:ext>
            </a:extLst>
          </p:cNvPr>
          <p:cNvSpPr txBox="1"/>
          <p:nvPr/>
        </p:nvSpPr>
        <p:spPr>
          <a:xfrm>
            <a:off x="18516600" y="8801100"/>
            <a:ext cx="5773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Komunikasi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Langsung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Spesialis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Memungkinkan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pasien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berkomunikasi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langsung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dokter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spesialis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B61F13-3D6A-415A-9471-AEA6DE5C2D5F}"/>
              </a:ext>
            </a:extLst>
          </p:cNvPr>
          <p:cNvSpPr txBox="1"/>
          <p:nvPr/>
        </p:nvSpPr>
        <p:spPr>
          <a:xfrm>
            <a:off x="-6553200" y="8611021"/>
            <a:ext cx="5773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Efisiensi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Waktu</a:t>
            </a:r>
          </a:p>
          <a:p>
            <a:pPr algn="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Menghemat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perjalanan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7E100B9-16AB-4D70-BF04-8BC1681FC406}"/>
              </a:ext>
            </a:extLst>
          </p:cNvPr>
          <p:cNvSpPr txBox="1"/>
          <p:nvPr/>
        </p:nvSpPr>
        <p:spPr>
          <a:xfrm>
            <a:off x="-6726116" y="707340"/>
            <a:ext cx="5773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Kenyamanan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kenyamanan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fleksibilitas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mendapatkan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layanan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kesehatan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7858">
        <p159:morph option="byObject"/>
      </p:transition>
    </mc:Choice>
    <mc:Fallback xmlns="">
      <p:transition spd="slow" advTm="67858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057400" y="938556"/>
            <a:ext cx="14948835" cy="1355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30"/>
              </a:lnSpc>
            </a:pPr>
            <a:r>
              <a:rPr lang="en-US" sz="3600" dirty="0">
                <a:solidFill>
                  <a:srgbClr val="21264D"/>
                </a:solidFill>
                <a:latin typeface="Poppins Bold"/>
              </a:rPr>
              <a:t>KEUNTUNGAN PENGGUNAAN WEBSITE UNTUK KONSULTASI KESEHATAN BAGI PASIEN</a:t>
            </a:r>
          </a:p>
        </p:txBody>
      </p:sp>
      <p:grpSp>
        <p:nvGrpSpPr>
          <p:cNvPr id="30" name="Group 30"/>
          <p:cNvGrpSpPr/>
          <p:nvPr/>
        </p:nvGrpSpPr>
        <p:grpSpPr>
          <a:xfrm rot="-5400000">
            <a:off x="-1624559" y="7530060"/>
            <a:ext cx="7407158" cy="7663241"/>
            <a:chOff x="0" y="0"/>
            <a:chExt cx="9876210" cy="10217654"/>
          </a:xfrm>
        </p:grpSpPr>
        <p:grpSp>
          <p:nvGrpSpPr>
            <p:cNvPr id="31" name="Group 31"/>
            <p:cNvGrpSpPr/>
            <p:nvPr/>
          </p:nvGrpSpPr>
          <p:grpSpPr>
            <a:xfrm rot="-2700000">
              <a:off x="1198675" y="3231264"/>
              <a:ext cx="5787715" cy="578771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-2700000">
              <a:off x="2092592" y="1198675"/>
              <a:ext cx="5787715" cy="5787715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B01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 rot="-2700000">
              <a:off x="2092592" y="3209912"/>
              <a:ext cx="5787715" cy="5787715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1264D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-2700000">
              <a:off x="2815706" y="3209912"/>
              <a:ext cx="5787715" cy="5787715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-2700000">
              <a:off x="2889820" y="1198675"/>
              <a:ext cx="5787715" cy="5787715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46" name="Freeform 46"/>
          <p:cNvSpPr/>
          <p:nvPr/>
        </p:nvSpPr>
        <p:spPr>
          <a:xfrm>
            <a:off x="-2330715" y="178566"/>
            <a:ext cx="3657600" cy="2007108"/>
          </a:xfrm>
          <a:custGeom>
            <a:avLst/>
            <a:gdLst/>
            <a:ahLst/>
            <a:cxnLst/>
            <a:rect l="l" t="t" r="r" b="b"/>
            <a:pathLst>
              <a:path w="3657600" h="2007108">
                <a:moveTo>
                  <a:pt x="0" y="0"/>
                </a:moveTo>
                <a:lnTo>
                  <a:pt x="3657600" y="0"/>
                </a:lnTo>
                <a:lnTo>
                  <a:pt x="3657600" y="2007108"/>
                </a:lnTo>
                <a:lnTo>
                  <a:pt x="0" y="2007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1" name="TextBox 37">
            <a:extLst>
              <a:ext uri="{FF2B5EF4-FFF2-40B4-BE49-F238E27FC236}">
                <a16:creationId xmlns:a16="http://schemas.microsoft.com/office/drawing/2014/main" id="{C5A2EB39-89CB-458C-BBE9-2A1ABC5D634A}"/>
              </a:ext>
            </a:extLst>
          </p:cNvPr>
          <p:cNvSpPr txBox="1"/>
          <p:nvPr/>
        </p:nvSpPr>
        <p:spPr>
          <a:xfrm>
            <a:off x="14630400" y="9280092"/>
            <a:ext cx="4175878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3"/>
              </a:lnSpc>
            </a:pPr>
            <a:r>
              <a:rPr lang="en-US" dirty="0">
                <a:solidFill>
                  <a:srgbClr val="352779"/>
                </a:solidFill>
                <a:latin typeface="Poppins Bold"/>
              </a:rPr>
              <a:t>UNIVERSITAS WIDYATAMA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D66FB0A-09E6-4162-A495-633A8B181689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746" y1="62394" x2="37746" y2="62394"/>
                        <a14:foregroundMark x1="37746" y1="62394" x2="37746" y2="62394"/>
                        <a14:foregroundMark x1="37746" y1="62394" x2="37746" y2="62394"/>
                        <a14:foregroundMark x1="45493" y1="62958" x2="45493" y2="62958"/>
                        <a14:foregroundMark x1="45493" y1="62958" x2="45493" y2="62958"/>
                        <a14:foregroundMark x1="45493" y1="62958" x2="45493" y2="62958"/>
                        <a14:foregroundMark x1="45493" y1="62958" x2="45493" y2="62958"/>
                        <a14:foregroundMark x1="49296" y1="64085" x2="49296" y2="64085"/>
                        <a14:foregroundMark x1="49296" y1="64085" x2="49296" y2="64085"/>
                        <a14:foregroundMark x1="54789" y1="62394" x2="54789" y2="62394"/>
                        <a14:foregroundMark x1="55915" y1="62394" x2="55915" y2="62394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58732" y1="60704" x2="58732" y2="60704"/>
                        <a14:foregroundMark x1="71408" y1="48592" x2="71408" y2="48592"/>
                        <a14:foregroundMark x1="73099" y1="52535" x2="73099" y2="52535"/>
                        <a14:foregroundMark x1="77465" y1="44789" x2="77465" y2="44789"/>
                        <a14:foregroundMark x1="79155" y1="40845" x2="79155" y2="40845"/>
                        <a14:foregroundMark x1="79718" y1="38028" x2="79718" y2="38028"/>
                        <a14:foregroundMark x1="79718" y1="36479" x2="79718" y2="36479"/>
                        <a14:foregroundMark x1="66479" y1="78451" x2="66479" y2="78451"/>
                        <a14:foregroundMark x1="79718" y1="78451" x2="79718" y2="78451"/>
                        <a14:foregroundMark x1="46620" y1="77887" x2="46620" y2="77887"/>
                        <a14:foregroundMark x1="34930" y1="76761" x2="34930" y2="76761"/>
                        <a14:foregroundMark x1="21690" y1="47465" x2="21690" y2="47465"/>
                        <a14:foregroundMark x1="79718" y1="35352" x2="79718" y2="35352"/>
                        <a14:foregroundMark x1="21127" y1="46901" x2="21127" y2="46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8949" y="8841590"/>
            <a:ext cx="1443006" cy="1254910"/>
          </a:xfrm>
          <a:prstGeom prst="rect">
            <a:avLst/>
          </a:prstGeom>
        </p:spPr>
      </p:pic>
      <p:pic>
        <p:nvPicPr>
          <p:cNvPr id="5" name="Graphic 4" descr="Male profile with solid fill">
            <a:extLst>
              <a:ext uri="{FF2B5EF4-FFF2-40B4-BE49-F238E27FC236}">
                <a16:creationId xmlns:a16="http://schemas.microsoft.com/office/drawing/2014/main" id="{442E718D-A214-46E3-B78A-4E3A8E939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4097" y="5952833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8CD7AF-36AE-44E0-A5F8-728788775C49}"/>
              </a:ext>
            </a:extLst>
          </p:cNvPr>
          <p:cNvSpPr txBox="1"/>
          <p:nvPr/>
        </p:nvSpPr>
        <p:spPr>
          <a:xfrm>
            <a:off x="4980920" y="2909725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Konsultasi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rumah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Pasien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dapat langsung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reservasi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 untuk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konsultasi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AC656DE-DA6E-4E79-9826-96A11C5A4589}"/>
              </a:ext>
            </a:extLst>
          </p:cNvPr>
          <p:cNvSpPr txBox="1"/>
          <p:nvPr/>
        </p:nvSpPr>
        <p:spPr>
          <a:xfrm>
            <a:off x="12223027" y="4741236"/>
            <a:ext cx="57739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Akses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Kesehatan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akses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mudah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mengenai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informasi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kesehatan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layanan Kesehatan sesuai dengan yang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tersedia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DEBF77A-051B-4C51-A8F5-6141B8562B18}"/>
              </a:ext>
            </a:extLst>
          </p:cNvPr>
          <p:cNvSpPr txBox="1"/>
          <p:nvPr/>
        </p:nvSpPr>
        <p:spPr>
          <a:xfrm>
            <a:off x="11582672" y="7170106"/>
            <a:ext cx="5773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Komunikasi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Langsung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Spesialis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Memungkinkan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pasien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berkomunikasi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langsung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dokter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spesialis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3F0C014-8CF1-487B-AECC-447F89769364}"/>
              </a:ext>
            </a:extLst>
          </p:cNvPr>
          <p:cNvSpPr txBox="1"/>
          <p:nvPr/>
        </p:nvSpPr>
        <p:spPr>
          <a:xfrm>
            <a:off x="1057737" y="7400425"/>
            <a:ext cx="5773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Efisiensi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Waktu</a:t>
            </a:r>
          </a:p>
          <a:p>
            <a:pPr algn="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Menghemat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2AFE647-0814-467D-A45E-0B8ED16BBB6C}"/>
              </a:ext>
            </a:extLst>
          </p:cNvPr>
          <p:cNvSpPr txBox="1"/>
          <p:nvPr/>
        </p:nvSpPr>
        <p:spPr>
          <a:xfrm>
            <a:off x="539109" y="4892205"/>
            <a:ext cx="5773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Kenyamanan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kenyamanan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fleksibilitas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mendapatkan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layanan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kesehatan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E82DAA0-BCCA-464A-B632-A3A3A8259B2A}"/>
              </a:ext>
            </a:extLst>
          </p:cNvPr>
          <p:cNvGrpSpPr/>
          <p:nvPr/>
        </p:nvGrpSpPr>
        <p:grpSpPr>
          <a:xfrm>
            <a:off x="8546465" y="3866973"/>
            <a:ext cx="1232751" cy="2085860"/>
            <a:chOff x="8546465" y="3866973"/>
            <a:chExt cx="1232751" cy="208586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94DC73D-95EC-4124-8315-32D43ECCCFDB}"/>
                </a:ext>
              </a:extLst>
            </p:cNvPr>
            <p:cNvSpPr/>
            <p:nvPr/>
          </p:nvSpPr>
          <p:spPr>
            <a:xfrm>
              <a:off x="8546465" y="3866973"/>
              <a:ext cx="1232751" cy="12003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 descr="Home with solid fill">
              <a:extLst>
                <a:ext uri="{FF2B5EF4-FFF2-40B4-BE49-F238E27FC236}">
                  <a16:creationId xmlns:a16="http://schemas.microsoft.com/office/drawing/2014/main" id="{E4C9352F-C757-4C85-8F71-52E22A291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05640" y="3924300"/>
              <a:ext cx="914400" cy="914400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C69F76C-E189-4A2A-AE24-FD31BD4F5C5A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9181297" y="5211160"/>
              <a:ext cx="0" cy="741673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F5B95FD-3D14-4A8D-8815-A985E59850C8}"/>
              </a:ext>
            </a:extLst>
          </p:cNvPr>
          <p:cNvGrpSpPr/>
          <p:nvPr/>
        </p:nvGrpSpPr>
        <p:grpSpPr>
          <a:xfrm>
            <a:off x="9638497" y="5139050"/>
            <a:ext cx="2332183" cy="1270983"/>
            <a:chOff x="9638497" y="5139050"/>
            <a:chExt cx="2332183" cy="1270983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FC22E05-60FE-4422-94EB-4925AF90F260}"/>
                </a:ext>
              </a:extLst>
            </p:cNvPr>
            <p:cNvSpPr/>
            <p:nvPr/>
          </p:nvSpPr>
          <p:spPr>
            <a:xfrm>
              <a:off x="10737929" y="5139050"/>
              <a:ext cx="1232751" cy="12003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Cloud Computing with solid fill">
              <a:extLst>
                <a:ext uri="{FF2B5EF4-FFF2-40B4-BE49-F238E27FC236}">
                  <a16:creationId xmlns:a16="http://schemas.microsoft.com/office/drawing/2014/main" id="{50B5C5A4-4733-45B3-9EF9-5873B1B04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38042" y="5220749"/>
              <a:ext cx="914400" cy="914400"/>
            </a:xfrm>
            <a:prstGeom prst="rect">
              <a:avLst/>
            </a:prstGeom>
          </p:spPr>
        </p:pic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4C0794C-D5B1-418E-90DD-D53AAA4FBD9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V="1">
              <a:off x="9638497" y="6073500"/>
              <a:ext cx="945480" cy="336533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1033C3B-FBE4-4789-9DE4-0A4D304EA985}"/>
              </a:ext>
            </a:extLst>
          </p:cNvPr>
          <p:cNvGrpSpPr/>
          <p:nvPr/>
        </p:nvGrpSpPr>
        <p:grpSpPr>
          <a:xfrm>
            <a:off x="9413392" y="6644578"/>
            <a:ext cx="1870983" cy="1762027"/>
            <a:chOff x="9413392" y="6644578"/>
            <a:chExt cx="1870983" cy="1762027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B3A6297-0AC5-4801-B456-35ED313BF514}"/>
                </a:ext>
              </a:extLst>
            </p:cNvPr>
            <p:cNvSpPr/>
            <p:nvPr/>
          </p:nvSpPr>
          <p:spPr>
            <a:xfrm>
              <a:off x="10051624" y="7206278"/>
              <a:ext cx="1232751" cy="12003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raphic 11" descr="Marketing with solid fill">
              <a:extLst>
                <a:ext uri="{FF2B5EF4-FFF2-40B4-BE49-F238E27FC236}">
                  <a16:creationId xmlns:a16="http://schemas.microsoft.com/office/drawing/2014/main" id="{26079D6E-CAF1-47B8-9237-135C9F419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285394" y="7400425"/>
              <a:ext cx="914400" cy="914400"/>
            </a:xfrm>
            <a:prstGeom prst="rect">
              <a:avLst/>
            </a:prstGeom>
          </p:spPr>
        </p:pic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6C95687-5D6C-4034-8278-CE6F5457E751}"/>
                </a:ext>
              </a:extLst>
            </p:cNvPr>
            <p:cNvCxnSpPr>
              <a:cxnSpLocks/>
            </p:cNvCxnSpPr>
            <p:nvPr/>
          </p:nvCxnSpPr>
          <p:spPr>
            <a:xfrm>
              <a:off x="9413392" y="6644578"/>
              <a:ext cx="683108" cy="704664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DA6F1E9-0C2B-4172-8081-B834DDF8CCDC}"/>
              </a:ext>
            </a:extLst>
          </p:cNvPr>
          <p:cNvGrpSpPr/>
          <p:nvPr/>
        </p:nvGrpSpPr>
        <p:grpSpPr>
          <a:xfrm>
            <a:off x="7086600" y="6682638"/>
            <a:ext cx="1655840" cy="1760291"/>
            <a:chOff x="7086600" y="6682638"/>
            <a:chExt cx="1655840" cy="1760291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31B35-A4C3-41F9-A780-A7ED31800D39}"/>
                </a:ext>
              </a:extLst>
            </p:cNvPr>
            <p:cNvSpPr/>
            <p:nvPr/>
          </p:nvSpPr>
          <p:spPr>
            <a:xfrm>
              <a:off x="7086600" y="7242602"/>
              <a:ext cx="1232751" cy="120032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 descr="Stopwatch with solid fill">
              <a:extLst>
                <a:ext uri="{FF2B5EF4-FFF2-40B4-BE49-F238E27FC236}">
                  <a16:creationId xmlns:a16="http://schemas.microsoft.com/office/drawing/2014/main" id="{B5D0BC94-680B-4D00-8146-7BA717D6F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239000" y="7349242"/>
              <a:ext cx="914400" cy="914400"/>
            </a:xfrm>
            <a:prstGeom prst="rect">
              <a:avLst/>
            </a:prstGeom>
          </p:spPr>
        </p:pic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87E6485-B4A5-4A54-AB49-BA7753862F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9424" y="6682638"/>
              <a:ext cx="593016" cy="666604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01A8FC4-5275-431B-BF2D-8033D8C20A90}"/>
              </a:ext>
            </a:extLst>
          </p:cNvPr>
          <p:cNvGrpSpPr/>
          <p:nvPr/>
        </p:nvGrpSpPr>
        <p:grpSpPr>
          <a:xfrm>
            <a:off x="6463449" y="5009973"/>
            <a:ext cx="2260648" cy="1400060"/>
            <a:chOff x="6463449" y="5009973"/>
            <a:chExt cx="2260648" cy="1400060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9A015EF3-4D30-41CF-A324-5383D364608E}"/>
                </a:ext>
              </a:extLst>
            </p:cNvPr>
            <p:cNvGrpSpPr/>
            <p:nvPr/>
          </p:nvGrpSpPr>
          <p:grpSpPr>
            <a:xfrm>
              <a:off x="6463449" y="5009973"/>
              <a:ext cx="1232751" cy="1200327"/>
              <a:chOff x="6463449" y="5009973"/>
              <a:chExt cx="1232751" cy="1200327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95E6993-B504-4947-B2B4-A8A8299114D5}"/>
                  </a:ext>
                </a:extLst>
              </p:cNvPr>
              <p:cNvSpPr/>
              <p:nvPr/>
            </p:nvSpPr>
            <p:spPr>
              <a:xfrm>
                <a:off x="6463449" y="5009973"/>
                <a:ext cx="1232751" cy="120032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Graphic 13" descr="Smiling with hearts face outline with solid fill">
                <a:extLst>
                  <a:ext uri="{FF2B5EF4-FFF2-40B4-BE49-F238E27FC236}">
                    <a16:creationId xmlns:a16="http://schemas.microsoft.com/office/drawing/2014/main" id="{DF5C3C10-F0DE-475A-9CED-F1A778A5F0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6623671" y="5159100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87FAAD1-517D-4414-AA59-EF9825C3C367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 flipV="1">
              <a:off x="7778617" y="5952833"/>
              <a:ext cx="945480" cy="457200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09" name="Group 30">
            <a:extLst>
              <a:ext uri="{FF2B5EF4-FFF2-40B4-BE49-F238E27FC236}">
                <a16:creationId xmlns:a16="http://schemas.microsoft.com/office/drawing/2014/main" id="{25652D93-FFD5-46B6-BD2F-7AFA935F8AC9}"/>
              </a:ext>
            </a:extLst>
          </p:cNvPr>
          <p:cNvGrpSpPr/>
          <p:nvPr/>
        </p:nvGrpSpPr>
        <p:grpSpPr>
          <a:xfrm rot="-5400000">
            <a:off x="-1472159" y="7682460"/>
            <a:ext cx="7407158" cy="7663241"/>
            <a:chOff x="0" y="0"/>
            <a:chExt cx="9876210" cy="10217654"/>
          </a:xfrm>
        </p:grpSpPr>
        <p:grpSp>
          <p:nvGrpSpPr>
            <p:cNvPr id="110" name="Group 31">
              <a:extLst>
                <a:ext uri="{FF2B5EF4-FFF2-40B4-BE49-F238E27FC236}">
                  <a16:creationId xmlns:a16="http://schemas.microsoft.com/office/drawing/2014/main" id="{CB273ACF-0AC6-4B0E-A33B-87D7992B1A75}"/>
                </a:ext>
              </a:extLst>
            </p:cNvPr>
            <p:cNvGrpSpPr/>
            <p:nvPr/>
          </p:nvGrpSpPr>
          <p:grpSpPr>
            <a:xfrm rot="-2700000">
              <a:off x="1198675" y="3231264"/>
              <a:ext cx="5787715" cy="5787715"/>
              <a:chOff x="0" y="0"/>
              <a:chExt cx="812800" cy="812800"/>
            </a:xfrm>
          </p:grpSpPr>
          <p:sp>
            <p:nvSpPr>
              <p:cNvPr id="123" name="Freeform 32">
                <a:extLst>
                  <a:ext uri="{FF2B5EF4-FFF2-40B4-BE49-F238E27FC236}">
                    <a16:creationId xmlns:a16="http://schemas.microsoft.com/office/drawing/2014/main" id="{34195F86-5840-4B75-B8F1-D4585EBD9C0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24" name="TextBox 33">
                <a:extLst>
                  <a:ext uri="{FF2B5EF4-FFF2-40B4-BE49-F238E27FC236}">
                    <a16:creationId xmlns:a16="http://schemas.microsoft.com/office/drawing/2014/main" id="{097DE5D3-8A55-4874-A2F8-9EAE823C2D1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1" name="Group 34">
              <a:extLst>
                <a:ext uri="{FF2B5EF4-FFF2-40B4-BE49-F238E27FC236}">
                  <a16:creationId xmlns:a16="http://schemas.microsoft.com/office/drawing/2014/main" id="{1E6D3A69-754A-4D6F-9920-BD7DF09F3251}"/>
                </a:ext>
              </a:extLst>
            </p:cNvPr>
            <p:cNvGrpSpPr/>
            <p:nvPr/>
          </p:nvGrpSpPr>
          <p:grpSpPr>
            <a:xfrm rot="-2700000">
              <a:off x="2092592" y="1198675"/>
              <a:ext cx="5787715" cy="5787715"/>
              <a:chOff x="0" y="0"/>
              <a:chExt cx="812800" cy="812800"/>
            </a:xfrm>
          </p:grpSpPr>
          <p:sp>
            <p:nvSpPr>
              <p:cNvPr id="121" name="Freeform 35">
                <a:extLst>
                  <a:ext uri="{FF2B5EF4-FFF2-40B4-BE49-F238E27FC236}">
                    <a16:creationId xmlns:a16="http://schemas.microsoft.com/office/drawing/2014/main" id="{7F20AA31-48C1-420A-AAF2-4DD091BD9CE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B01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22" name="TextBox 36">
                <a:extLst>
                  <a:ext uri="{FF2B5EF4-FFF2-40B4-BE49-F238E27FC236}">
                    <a16:creationId xmlns:a16="http://schemas.microsoft.com/office/drawing/2014/main" id="{5A4BCD02-ADF8-4600-A4CA-3A6A254EA91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2" name="Group 37">
              <a:extLst>
                <a:ext uri="{FF2B5EF4-FFF2-40B4-BE49-F238E27FC236}">
                  <a16:creationId xmlns:a16="http://schemas.microsoft.com/office/drawing/2014/main" id="{FD6F02E9-3E96-4B0C-B34A-2E171EE20B53}"/>
                </a:ext>
              </a:extLst>
            </p:cNvPr>
            <p:cNvGrpSpPr/>
            <p:nvPr/>
          </p:nvGrpSpPr>
          <p:grpSpPr>
            <a:xfrm rot="-2700000">
              <a:off x="2092592" y="3209912"/>
              <a:ext cx="5787715" cy="5787715"/>
              <a:chOff x="0" y="0"/>
              <a:chExt cx="812800" cy="812800"/>
            </a:xfrm>
          </p:grpSpPr>
          <p:sp>
            <p:nvSpPr>
              <p:cNvPr id="119" name="Freeform 38">
                <a:extLst>
                  <a:ext uri="{FF2B5EF4-FFF2-40B4-BE49-F238E27FC236}">
                    <a16:creationId xmlns:a16="http://schemas.microsoft.com/office/drawing/2014/main" id="{CEE8BE85-CE1F-4C16-8B31-994D26D06AA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1264D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20" name="TextBox 39">
                <a:extLst>
                  <a:ext uri="{FF2B5EF4-FFF2-40B4-BE49-F238E27FC236}">
                    <a16:creationId xmlns:a16="http://schemas.microsoft.com/office/drawing/2014/main" id="{27A7B2C9-419B-4379-BEAB-E978C20CE68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3" name="Group 40">
              <a:extLst>
                <a:ext uri="{FF2B5EF4-FFF2-40B4-BE49-F238E27FC236}">
                  <a16:creationId xmlns:a16="http://schemas.microsoft.com/office/drawing/2014/main" id="{4A25481A-988F-4B48-BE4F-8B848E195DD3}"/>
                </a:ext>
              </a:extLst>
            </p:cNvPr>
            <p:cNvGrpSpPr/>
            <p:nvPr/>
          </p:nvGrpSpPr>
          <p:grpSpPr>
            <a:xfrm rot="-2700000">
              <a:off x="2815706" y="3209912"/>
              <a:ext cx="5787715" cy="5787715"/>
              <a:chOff x="0" y="0"/>
              <a:chExt cx="812800" cy="812800"/>
            </a:xfrm>
          </p:grpSpPr>
          <p:sp>
            <p:nvSpPr>
              <p:cNvPr id="117" name="Freeform 41">
                <a:extLst>
                  <a:ext uri="{FF2B5EF4-FFF2-40B4-BE49-F238E27FC236}">
                    <a16:creationId xmlns:a16="http://schemas.microsoft.com/office/drawing/2014/main" id="{EC773353-6F19-4447-B1F8-49D55C2692E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18" name="TextBox 42">
                <a:extLst>
                  <a:ext uri="{FF2B5EF4-FFF2-40B4-BE49-F238E27FC236}">
                    <a16:creationId xmlns:a16="http://schemas.microsoft.com/office/drawing/2014/main" id="{D007F610-8DA6-4CD4-8571-7FA81E4A85B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4" name="Group 43">
              <a:extLst>
                <a:ext uri="{FF2B5EF4-FFF2-40B4-BE49-F238E27FC236}">
                  <a16:creationId xmlns:a16="http://schemas.microsoft.com/office/drawing/2014/main" id="{6C9AAD64-062A-41A2-AA7B-0ECA1F94007C}"/>
                </a:ext>
              </a:extLst>
            </p:cNvPr>
            <p:cNvGrpSpPr/>
            <p:nvPr/>
          </p:nvGrpSpPr>
          <p:grpSpPr>
            <a:xfrm rot="-2700000">
              <a:off x="2889820" y="1198675"/>
              <a:ext cx="5787715" cy="5787715"/>
              <a:chOff x="0" y="0"/>
              <a:chExt cx="812800" cy="812800"/>
            </a:xfrm>
          </p:grpSpPr>
          <p:sp>
            <p:nvSpPr>
              <p:cNvPr id="115" name="Freeform 44">
                <a:extLst>
                  <a:ext uri="{FF2B5EF4-FFF2-40B4-BE49-F238E27FC236}">
                    <a16:creationId xmlns:a16="http://schemas.microsoft.com/office/drawing/2014/main" id="{C19D9F37-6A43-4634-9935-E442E99D697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16" name="TextBox 45">
                <a:extLst>
                  <a:ext uri="{FF2B5EF4-FFF2-40B4-BE49-F238E27FC236}">
                    <a16:creationId xmlns:a16="http://schemas.microsoft.com/office/drawing/2014/main" id="{DE0328FF-E062-4CA0-8BB8-B63F2EFAE19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25" name="Group 30">
            <a:extLst>
              <a:ext uri="{FF2B5EF4-FFF2-40B4-BE49-F238E27FC236}">
                <a16:creationId xmlns:a16="http://schemas.microsoft.com/office/drawing/2014/main" id="{B78A9A97-BE6C-4188-8DD4-97A49FDDD9E1}"/>
              </a:ext>
            </a:extLst>
          </p:cNvPr>
          <p:cNvGrpSpPr/>
          <p:nvPr/>
        </p:nvGrpSpPr>
        <p:grpSpPr>
          <a:xfrm rot="-5400000">
            <a:off x="19101842" y="-3068064"/>
            <a:ext cx="7407158" cy="7663241"/>
            <a:chOff x="0" y="0"/>
            <a:chExt cx="9876210" cy="10217654"/>
          </a:xfrm>
        </p:grpSpPr>
        <p:grpSp>
          <p:nvGrpSpPr>
            <p:cNvPr id="126" name="Group 31">
              <a:extLst>
                <a:ext uri="{FF2B5EF4-FFF2-40B4-BE49-F238E27FC236}">
                  <a16:creationId xmlns:a16="http://schemas.microsoft.com/office/drawing/2014/main" id="{BD2010E6-501D-41FB-A54D-5FB4BE2728B5}"/>
                </a:ext>
              </a:extLst>
            </p:cNvPr>
            <p:cNvGrpSpPr/>
            <p:nvPr/>
          </p:nvGrpSpPr>
          <p:grpSpPr>
            <a:xfrm rot="-2700000">
              <a:off x="1198675" y="3231264"/>
              <a:ext cx="5787715" cy="5787715"/>
              <a:chOff x="0" y="0"/>
              <a:chExt cx="812800" cy="812800"/>
            </a:xfrm>
          </p:grpSpPr>
          <p:sp>
            <p:nvSpPr>
              <p:cNvPr id="139" name="Freeform 32">
                <a:extLst>
                  <a:ext uri="{FF2B5EF4-FFF2-40B4-BE49-F238E27FC236}">
                    <a16:creationId xmlns:a16="http://schemas.microsoft.com/office/drawing/2014/main" id="{0D618F3B-947C-4804-AB39-CECD26F297B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40" name="TextBox 33">
                <a:extLst>
                  <a:ext uri="{FF2B5EF4-FFF2-40B4-BE49-F238E27FC236}">
                    <a16:creationId xmlns:a16="http://schemas.microsoft.com/office/drawing/2014/main" id="{9344C40B-F651-49AD-808E-D28F3E3AC36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7" name="Group 34">
              <a:extLst>
                <a:ext uri="{FF2B5EF4-FFF2-40B4-BE49-F238E27FC236}">
                  <a16:creationId xmlns:a16="http://schemas.microsoft.com/office/drawing/2014/main" id="{C8FE53DB-9DC0-49C2-ABCF-6C3482B73348}"/>
                </a:ext>
              </a:extLst>
            </p:cNvPr>
            <p:cNvGrpSpPr/>
            <p:nvPr/>
          </p:nvGrpSpPr>
          <p:grpSpPr>
            <a:xfrm rot="-2700000">
              <a:off x="2092592" y="1198675"/>
              <a:ext cx="5787715" cy="5787715"/>
              <a:chOff x="0" y="0"/>
              <a:chExt cx="812800" cy="812800"/>
            </a:xfrm>
          </p:grpSpPr>
          <p:sp>
            <p:nvSpPr>
              <p:cNvPr id="137" name="Freeform 35">
                <a:extLst>
                  <a:ext uri="{FF2B5EF4-FFF2-40B4-BE49-F238E27FC236}">
                    <a16:creationId xmlns:a16="http://schemas.microsoft.com/office/drawing/2014/main" id="{90A57CC4-EDEB-4298-842F-D6EC36ED3C7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B01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38" name="TextBox 36">
                <a:extLst>
                  <a:ext uri="{FF2B5EF4-FFF2-40B4-BE49-F238E27FC236}">
                    <a16:creationId xmlns:a16="http://schemas.microsoft.com/office/drawing/2014/main" id="{7A50A421-B5A0-44E7-B700-99752CE3C0B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8" name="Group 37">
              <a:extLst>
                <a:ext uri="{FF2B5EF4-FFF2-40B4-BE49-F238E27FC236}">
                  <a16:creationId xmlns:a16="http://schemas.microsoft.com/office/drawing/2014/main" id="{539957FD-98CD-475C-87AB-90717B5B0F87}"/>
                </a:ext>
              </a:extLst>
            </p:cNvPr>
            <p:cNvGrpSpPr/>
            <p:nvPr/>
          </p:nvGrpSpPr>
          <p:grpSpPr>
            <a:xfrm rot="-2700000">
              <a:off x="2092592" y="3209912"/>
              <a:ext cx="5787715" cy="5787715"/>
              <a:chOff x="0" y="0"/>
              <a:chExt cx="812800" cy="812800"/>
            </a:xfrm>
          </p:grpSpPr>
          <p:sp>
            <p:nvSpPr>
              <p:cNvPr id="135" name="Freeform 38">
                <a:extLst>
                  <a:ext uri="{FF2B5EF4-FFF2-40B4-BE49-F238E27FC236}">
                    <a16:creationId xmlns:a16="http://schemas.microsoft.com/office/drawing/2014/main" id="{CA361C9B-EAB8-47D8-B907-6830F9D990C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1264D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36" name="TextBox 39">
                <a:extLst>
                  <a:ext uri="{FF2B5EF4-FFF2-40B4-BE49-F238E27FC236}">
                    <a16:creationId xmlns:a16="http://schemas.microsoft.com/office/drawing/2014/main" id="{7B6635C8-1E97-433C-92FE-089FB1777A1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9" name="Group 40">
              <a:extLst>
                <a:ext uri="{FF2B5EF4-FFF2-40B4-BE49-F238E27FC236}">
                  <a16:creationId xmlns:a16="http://schemas.microsoft.com/office/drawing/2014/main" id="{A3CCC614-50CD-484F-89CD-A72CC5C96B2D}"/>
                </a:ext>
              </a:extLst>
            </p:cNvPr>
            <p:cNvGrpSpPr/>
            <p:nvPr/>
          </p:nvGrpSpPr>
          <p:grpSpPr>
            <a:xfrm rot="-2700000">
              <a:off x="2815706" y="3209912"/>
              <a:ext cx="5787715" cy="5787715"/>
              <a:chOff x="0" y="0"/>
              <a:chExt cx="812800" cy="812800"/>
            </a:xfrm>
          </p:grpSpPr>
          <p:sp>
            <p:nvSpPr>
              <p:cNvPr id="133" name="Freeform 41">
                <a:extLst>
                  <a:ext uri="{FF2B5EF4-FFF2-40B4-BE49-F238E27FC236}">
                    <a16:creationId xmlns:a16="http://schemas.microsoft.com/office/drawing/2014/main" id="{9EA4726B-2CDA-4EEE-9323-C835AA26FB4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34" name="TextBox 42">
                <a:extLst>
                  <a:ext uri="{FF2B5EF4-FFF2-40B4-BE49-F238E27FC236}">
                    <a16:creationId xmlns:a16="http://schemas.microsoft.com/office/drawing/2014/main" id="{0D1A9EE4-BCA4-457B-B3AE-17CE192786F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30" name="Group 43">
              <a:extLst>
                <a:ext uri="{FF2B5EF4-FFF2-40B4-BE49-F238E27FC236}">
                  <a16:creationId xmlns:a16="http://schemas.microsoft.com/office/drawing/2014/main" id="{1D105C80-9329-40B6-93D2-8FD8CD51CB43}"/>
                </a:ext>
              </a:extLst>
            </p:cNvPr>
            <p:cNvGrpSpPr/>
            <p:nvPr/>
          </p:nvGrpSpPr>
          <p:grpSpPr>
            <a:xfrm rot="-2700000">
              <a:off x="2889820" y="1198675"/>
              <a:ext cx="5787715" cy="5787715"/>
              <a:chOff x="0" y="0"/>
              <a:chExt cx="812800" cy="812800"/>
            </a:xfrm>
          </p:grpSpPr>
          <p:sp>
            <p:nvSpPr>
              <p:cNvPr id="131" name="Freeform 44">
                <a:extLst>
                  <a:ext uri="{FF2B5EF4-FFF2-40B4-BE49-F238E27FC236}">
                    <a16:creationId xmlns:a16="http://schemas.microsoft.com/office/drawing/2014/main" id="{64CBCF96-78CE-46ED-913A-20250E8F99E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32" name="TextBox 45">
                <a:extLst>
                  <a:ext uri="{FF2B5EF4-FFF2-40B4-BE49-F238E27FC236}">
                    <a16:creationId xmlns:a16="http://schemas.microsoft.com/office/drawing/2014/main" id="{BE6B5828-917A-4377-93DC-D366D0BD880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55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7858">
        <p159:morph option="byObject"/>
      </p:transition>
    </mc:Choice>
    <mc:Fallback xmlns="">
      <p:transition spd="slow" advTm="67858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F04F83-EF95-4F98-8F75-F0A9FAFD0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279" y="2720164"/>
            <a:ext cx="5599005" cy="746534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69582" y="1398445"/>
            <a:ext cx="14948835" cy="648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30"/>
              </a:lnSpc>
            </a:pPr>
            <a:r>
              <a:rPr lang="en-US" sz="3600" dirty="0">
                <a:solidFill>
                  <a:srgbClr val="21264D"/>
                </a:solidFill>
                <a:latin typeface="Poppins Bold"/>
              </a:rPr>
              <a:t>DOKUMENTASI </a:t>
            </a:r>
          </a:p>
        </p:txBody>
      </p:sp>
      <p:grpSp>
        <p:nvGrpSpPr>
          <p:cNvPr id="30" name="Group 30"/>
          <p:cNvGrpSpPr/>
          <p:nvPr/>
        </p:nvGrpSpPr>
        <p:grpSpPr>
          <a:xfrm rot="3707395">
            <a:off x="-3146777" y="7083098"/>
            <a:ext cx="5553560" cy="6038905"/>
            <a:chOff x="1198675" y="967107"/>
            <a:chExt cx="7404746" cy="8051872"/>
          </a:xfrm>
        </p:grpSpPr>
        <p:grpSp>
          <p:nvGrpSpPr>
            <p:cNvPr id="31" name="Group 31"/>
            <p:cNvGrpSpPr/>
            <p:nvPr/>
          </p:nvGrpSpPr>
          <p:grpSpPr>
            <a:xfrm rot="-2700000">
              <a:off x="1198675" y="3231264"/>
              <a:ext cx="5787715" cy="578771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-2700000">
              <a:off x="2092592" y="1198675"/>
              <a:ext cx="5787715" cy="5787715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B01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 rot="-2700000">
              <a:off x="2092592" y="3209912"/>
              <a:ext cx="5787715" cy="5787715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1264D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-2700000">
              <a:off x="2815706" y="3209912"/>
              <a:ext cx="5787715" cy="5787715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-2700000">
              <a:off x="2793901" y="967107"/>
              <a:ext cx="5787715" cy="6059014"/>
              <a:chOff x="0" y="-38100"/>
              <a:chExt cx="812800" cy="8509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46" name="Freeform 46"/>
          <p:cNvSpPr/>
          <p:nvPr/>
        </p:nvSpPr>
        <p:spPr>
          <a:xfrm>
            <a:off x="-2330715" y="178566"/>
            <a:ext cx="3657600" cy="2007108"/>
          </a:xfrm>
          <a:custGeom>
            <a:avLst/>
            <a:gdLst/>
            <a:ahLst/>
            <a:cxnLst/>
            <a:rect l="l" t="t" r="r" b="b"/>
            <a:pathLst>
              <a:path w="3657600" h="2007108">
                <a:moveTo>
                  <a:pt x="0" y="0"/>
                </a:moveTo>
                <a:lnTo>
                  <a:pt x="3657600" y="0"/>
                </a:lnTo>
                <a:lnTo>
                  <a:pt x="3657600" y="2007108"/>
                </a:lnTo>
                <a:lnTo>
                  <a:pt x="0" y="20071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1" name="TextBox 37">
            <a:extLst>
              <a:ext uri="{FF2B5EF4-FFF2-40B4-BE49-F238E27FC236}">
                <a16:creationId xmlns:a16="http://schemas.microsoft.com/office/drawing/2014/main" id="{C5A2EB39-89CB-458C-BBE9-2A1ABC5D634A}"/>
              </a:ext>
            </a:extLst>
          </p:cNvPr>
          <p:cNvSpPr txBox="1"/>
          <p:nvPr/>
        </p:nvSpPr>
        <p:spPr>
          <a:xfrm>
            <a:off x="3200400" y="622951"/>
            <a:ext cx="4175878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3"/>
              </a:lnSpc>
            </a:pPr>
            <a:r>
              <a:rPr lang="en-US" dirty="0">
                <a:solidFill>
                  <a:srgbClr val="352779"/>
                </a:solidFill>
                <a:latin typeface="Poppins Bold"/>
              </a:rPr>
              <a:t>UNIVERSITAS WIDYATAMA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D66FB0A-09E6-4162-A495-633A8B181689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7746" y1="62394" x2="37746" y2="62394"/>
                        <a14:foregroundMark x1="37746" y1="62394" x2="37746" y2="62394"/>
                        <a14:foregroundMark x1="37746" y1="62394" x2="37746" y2="62394"/>
                        <a14:foregroundMark x1="45493" y1="62958" x2="45493" y2="62958"/>
                        <a14:foregroundMark x1="45493" y1="62958" x2="45493" y2="62958"/>
                        <a14:foregroundMark x1="45493" y1="62958" x2="45493" y2="62958"/>
                        <a14:foregroundMark x1="45493" y1="62958" x2="45493" y2="62958"/>
                        <a14:foregroundMark x1="49296" y1="64085" x2="49296" y2="64085"/>
                        <a14:foregroundMark x1="49296" y1="64085" x2="49296" y2="64085"/>
                        <a14:foregroundMark x1="54789" y1="62394" x2="54789" y2="62394"/>
                        <a14:foregroundMark x1="55915" y1="62394" x2="55915" y2="62394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58732" y1="60704" x2="58732" y2="60704"/>
                        <a14:foregroundMark x1="71408" y1="48592" x2="71408" y2="48592"/>
                        <a14:foregroundMark x1="73099" y1="52535" x2="73099" y2="52535"/>
                        <a14:foregroundMark x1="77465" y1="44789" x2="77465" y2="44789"/>
                        <a14:foregroundMark x1="79155" y1="40845" x2="79155" y2="40845"/>
                        <a14:foregroundMark x1="79718" y1="38028" x2="79718" y2="38028"/>
                        <a14:foregroundMark x1="79718" y1="36479" x2="79718" y2="36479"/>
                        <a14:foregroundMark x1="66479" y1="78451" x2="66479" y2="78451"/>
                        <a14:foregroundMark x1="79718" y1="78451" x2="79718" y2="78451"/>
                        <a14:foregroundMark x1="46620" y1="77887" x2="46620" y2="77887"/>
                        <a14:foregroundMark x1="34930" y1="76761" x2="34930" y2="76761"/>
                        <a14:foregroundMark x1="21690" y1="47465" x2="21690" y2="47465"/>
                        <a14:foregroundMark x1="79718" y1="35352" x2="79718" y2="35352"/>
                        <a14:foregroundMark x1="21127" y1="46901" x2="21127" y2="46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949" y="184449"/>
            <a:ext cx="1443006" cy="1254910"/>
          </a:xfrm>
          <a:prstGeom prst="rect">
            <a:avLst/>
          </a:prstGeom>
        </p:spPr>
      </p:pic>
      <p:grpSp>
        <p:nvGrpSpPr>
          <p:cNvPr id="53" name="Group 30">
            <a:extLst>
              <a:ext uri="{FF2B5EF4-FFF2-40B4-BE49-F238E27FC236}">
                <a16:creationId xmlns:a16="http://schemas.microsoft.com/office/drawing/2014/main" id="{BCFD4953-7A43-471B-AC9A-0A30DD69C097}"/>
              </a:ext>
            </a:extLst>
          </p:cNvPr>
          <p:cNvGrpSpPr/>
          <p:nvPr/>
        </p:nvGrpSpPr>
        <p:grpSpPr>
          <a:xfrm rot="15091014">
            <a:off x="15153088" y="-2207548"/>
            <a:ext cx="5553560" cy="6038905"/>
            <a:chOff x="1198675" y="967107"/>
            <a:chExt cx="7404746" cy="8051872"/>
          </a:xfrm>
        </p:grpSpPr>
        <p:grpSp>
          <p:nvGrpSpPr>
            <p:cNvPr id="54" name="Group 31">
              <a:extLst>
                <a:ext uri="{FF2B5EF4-FFF2-40B4-BE49-F238E27FC236}">
                  <a16:creationId xmlns:a16="http://schemas.microsoft.com/office/drawing/2014/main" id="{555C626F-66A2-4F72-80DF-12A0AB1FA92C}"/>
                </a:ext>
              </a:extLst>
            </p:cNvPr>
            <p:cNvGrpSpPr/>
            <p:nvPr/>
          </p:nvGrpSpPr>
          <p:grpSpPr>
            <a:xfrm rot="-2700000">
              <a:off x="1198675" y="3231264"/>
              <a:ext cx="5787715" cy="5787715"/>
              <a:chOff x="0" y="0"/>
              <a:chExt cx="812800" cy="812800"/>
            </a:xfrm>
          </p:grpSpPr>
          <p:sp>
            <p:nvSpPr>
              <p:cNvPr id="72" name="Freeform 32">
                <a:extLst>
                  <a:ext uri="{FF2B5EF4-FFF2-40B4-BE49-F238E27FC236}">
                    <a16:creationId xmlns:a16="http://schemas.microsoft.com/office/drawing/2014/main" id="{1FB4A0EF-125F-491F-8E56-B8B4D1BACA3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74" name="TextBox 33">
                <a:extLst>
                  <a:ext uri="{FF2B5EF4-FFF2-40B4-BE49-F238E27FC236}">
                    <a16:creationId xmlns:a16="http://schemas.microsoft.com/office/drawing/2014/main" id="{A4185F9A-A529-4261-821B-02019BA9A7B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5" name="Group 34">
              <a:extLst>
                <a:ext uri="{FF2B5EF4-FFF2-40B4-BE49-F238E27FC236}">
                  <a16:creationId xmlns:a16="http://schemas.microsoft.com/office/drawing/2014/main" id="{F3A26C36-1338-4AD4-9221-2B24D4FE029C}"/>
                </a:ext>
              </a:extLst>
            </p:cNvPr>
            <p:cNvGrpSpPr/>
            <p:nvPr/>
          </p:nvGrpSpPr>
          <p:grpSpPr>
            <a:xfrm rot="-2700000">
              <a:off x="2092592" y="1198675"/>
              <a:ext cx="5787715" cy="5787715"/>
              <a:chOff x="0" y="0"/>
              <a:chExt cx="812800" cy="812800"/>
            </a:xfrm>
          </p:grpSpPr>
          <p:sp>
            <p:nvSpPr>
              <p:cNvPr id="70" name="Freeform 35">
                <a:extLst>
                  <a:ext uri="{FF2B5EF4-FFF2-40B4-BE49-F238E27FC236}">
                    <a16:creationId xmlns:a16="http://schemas.microsoft.com/office/drawing/2014/main" id="{345F0BC0-1B19-4108-8B56-8696ECFEAC2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B01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71" name="TextBox 36">
                <a:extLst>
                  <a:ext uri="{FF2B5EF4-FFF2-40B4-BE49-F238E27FC236}">
                    <a16:creationId xmlns:a16="http://schemas.microsoft.com/office/drawing/2014/main" id="{771DD48E-EDF1-4CD8-BF63-AC6E3731D69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6" name="Group 37">
              <a:extLst>
                <a:ext uri="{FF2B5EF4-FFF2-40B4-BE49-F238E27FC236}">
                  <a16:creationId xmlns:a16="http://schemas.microsoft.com/office/drawing/2014/main" id="{7B1B77AE-3755-48D4-872D-A02D05DADD4B}"/>
                </a:ext>
              </a:extLst>
            </p:cNvPr>
            <p:cNvGrpSpPr/>
            <p:nvPr/>
          </p:nvGrpSpPr>
          <p:grpSpPr>
            <a:xfrm rot="-2700000">
              <a:off x="2092592" y="3209912"/>
              <a:ext cx="5787715" cy="5787715"/>
              <a:chOff x="0" y="0"/>
              <a:chExt cx="812800" cy="812800"/>
            </a:xfrm>
          </p:grpSpPr>
          <p:sp>
            <p:nvSpPr>
              <p:cNvPr id="68" name="Freeform 38">
                <a:extLst>
                  <a:ext uri="{FF2B5EF4-FFF2-40B4-BE49-F238E27FC236}">
                    <a16:creationId xmlns:a16="http://schemas.microsoft.com/office/drawing/2014/main" id="{C5C26524-710A-4427-99D0-BF9F826F717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1264D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69" name="TextBox 39">
                <a:extLst>
                  <a:ext uri="{FF2B5EF4-FFF2-40B4-BE49-F238E27FC236}">
                    <a16:creationId xmlns:a16="http://schemas.microsoft.com/office/drawing/2014/main" id="{411CACF6-A65E-49B1-86BF-61B8B95D610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0" name="Group 40">
              <a:extLst>
                <a:ext uri="{FF2B5EF4-FFF2-40B4-BE49-F238E27FC236}">
                  <a16:creationId xmlns:a16="http://schemas.microsoft.com/office/drawing/2014/main" id="{A6A65020-C896-4ADF-A20C-8EE3065C21C9}"/>
                </a:ext>
              </a:extLst>
            </p:cNvPr>
            <p:cNvGrpSpPr/>
            <p:nvPr/>
          </p:nvGrpSpPr>
          <p:grpSpPr>
            <a:xfrm rot="-2700000">
              <a:off x="2815706" y="3209912"/>
              <a:ext cx="5787715" cy="5787715"/>
              <a:chOff x="0" y="0"/>
              <a:chExt cx="812800" cy="812800"/>
            </a:xfrm>
          </p:grpSpPr>
          <p:sp>
            <p:nvSpPr>
              <p:cNvPr id="64" name="Freeform 41">
                <a:extLst>
                  <a:ext uri="{FF2B5EF4-FFF2-40B4-BE49-F238E27FC236}">
                    <a16:creationId xmlns:a16="http://schemas.microsoft.com/office/drawing/2014/main" id="{D8C5C440-8E00-47AB-8778-7AF24967B5F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66" name="TextBox 42">
                <a:extLst>
                  <a:ext uri="{FF2B5EF4-FFF2-40B4-BE49-F238E27FC236}">
                    <a16:creationId xmlns:a16="http://schemas.microsoft.com/office/drawing/2014/main" id="{72ABF3A8-4294-4A09-AB03-EA1783F6005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1" name="Group 43">
              <a:extLst>
                <a:ext uri="{FF2B5EF4-FFF2-40B4-BE49-F238E27FC236}">
                  <a16:creationId xmlns:a16="http://schemas.microsoft.com/office/drawing/2014/main" id="{E20ED9AD-2C14-47BB-9E34-FDD0849FD3B6}"/>
                </a:ext>
              </a:extLst>
            </p:cNvPr>
            <p:cNvGrpSpPr/>
            <p:nvPr/>
          </p:nvGrpSpPr>
          <p:grpSpPr>
            <a:xfrm rot="-2700000">
              <a:off x="2793901" y="967107"/>
              <a:ext cx="5787715" cy="6059014"/>
              <a:chOff x="0" y="-38100"/>
              <a:chExt cx="812800" cy="850900"/>
            </a:xfrm>
          </p:grpSpPr>
          <p:sp>
            <p:nvSpPr>
              <p:cNvPr id="62" name="Freeform 44">
                <a:extLst>
                  <a:ext uri="{FF2B5EF4-FFF2-40B4-BE49-F238E27FC236}">
                    <a16:creationId xmlns:a16="http://schemas.microsoft.com/office/drawing/2014/main" id="{35371CCE-2982-4200-8DC6-006F0A3707C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63" name="TextBox 45">
                <a:extLst>
                  <a:ext uri="{FF2B5EF4-FFF2-40B4-BE49-F238E27FC236}">
                    <a16:creationId xmlns:a16="http://schemas.microsoft.com/office/drawing/2014/main" id="{4DF90C27-7FA2-471D-BCD8-5728608934C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BD9D978-9C6A-4136-95F0-B80F987D56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402" y="2720164"/>
            <a:ext cx="5599005" cy="746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02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7858">
        <p159:morph option="byObject"/>
      </p:transition>
    </mc:Choice>
    <mc:Fallback xmlns="">
      <p:transition spd="slow" advTm="67858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69582" y="1398445"/>
            <a:ext cx="14948835" cy="648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30"/>
              </a:lnSpc>
            </a:pPr>
            <a:r>
              <a:rPr lang="en-US" sz="3600" dirty="0">
                <a:solidFill>
                  <a:srgbClr val="21264D"/>
                </a:solidFill>
                <a:latin typeface="Poppins Bold"/>
              </a:rPr>
              <a:t>DOKUMENTASI </a:t>
            </a:r>
          </a:p>
        </p:txBody>
      </p:sp>
      <p:sp>
        <p:nvSpPr>
          <p:cNvPr id="46" name="Freeform 46"/>
          <p:cNvSpPr/>
          <p:nvPr/>
        </p:nvSpPr>
        <p:spPr>
          <a:xfrm>
            <a:off x="-2330715" y="178566"/>
            <a:ext cx="3657600" cy="2007108"/>
          </a:xfrm>
          <a:custGeom>
            <a:avLst/>
            <a:gdLst/>
            <a:ahLst/>
            <a:cxnLst/>
            <a:rect l="l" t="t" r="r" b="b"/>
            <a:pathLst>
              <a:path w="3657600" h="2007108">
                <a:moveTo>
                  <a:pt x="0" y="0"/>
                </a:moveTo>
                <a:lnTo>
                  <a:pt x="3657600" y="0"/>
                </a:lnTo>
                <a:lnTo>
                  <a:pt x="3657600" y="2007108"/>
                </a:lnTo>
                <a:lnTo>
                  <a:pt x="0" y="2007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1" name="TextBox 37">
            <a:extLst>
              <a:ext uri="{FF2B5EF4-FFF2-40B4-BE49-F238E27FC236}">
                <a16:creationId xmlns:a16="http://schemas.microsoft.com/office/drawing/2014/main" id="{C5A2EB39-89CB-458C-BBE9-2A1ABC5D634A}"/>
              </a:ext>
            </a:extLst>
          </p:cNvPr>
          <p:cNvSpPr txBox="1"/>
          <p:nvPr/>
        </p:nvSpPr>
        <p:spPr>
          <a:xfrm>
            <a:off x="3200400" y="622951"/>
            <a:ext cx="4175878" cy="30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33"/>
              </a:lnSpc>
            </a:pPr>
            <a:r>
              <a:rPr lang="en-US" dirty="0">
                <a:solidFill>
                  <a:srgbClr val="352779"/>
                </a:solidFill>
                <a:latin typeface="Poppins Bold"/>
              </a:rPr>
              <a:t>UNIVERSITAS WIDYATAMA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D66FB0A-09E6-4162-A495-633A8B181689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746" y1="62394" x2="37746" y2="62394"/>
                        <a14:foregroundMark x1="37746" y1="62394" x2="37746" y2="62394"/>
                        <a14:foregroundMark x1="37746" y1="62394" x2="37746" y2="62394"/>
                        <a14:foregroundMark x1="45493" y1="62958" x2="45493" y2="62958"/>
                        <a14:foregroundMark x1="45493" y1="62958" x2="45493" y2="62958"/>
                        <a14:foregroundMark x1="45493" y1="62958" x2="45493" y2="62958"/>
                        <a14:foregroundMark x1="45493" y1="62958" x2="45493" y2="62958"/>
                        <a14:foregroundMark x1="49296" y1="64085" x2="49296" y2="64085"/>
                        <a14:foregroundMark x1="49296" y1="64085" x2="49296" y2="64085"/>
                        <a14:foregroundMark x1="54789" y1="62394" x2="54789" y2="62394"/>
                        <a14:foregroundMark x1="55915" y1="62394" x2="55915" y2="62394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67042" y1="57465" x2="67042" y2="57465"/>
                        <a14:foregroundMark x1="58732" y1="60704" x2="58732" y2="60704"/>
                        <a14:foregroundMark x1="71408" y1="48592" x2="71408" y2="48592"/>
                        <a14:foregroundMark x1="73099" y1="52535" x2="73099" y2="52535"/>
                        <a14:foregroundMark x1="77465" y1="44789" x2="77465" y2="44789"/>
                        <a14:foregroundMark x1="79155" y1="40845" x2="79155" y2="40845"/>
                        <a14:foregroundMark x1="79718" y1="38028" x2="79718" y2="38028"/>
                        <a14:foregroundMark x1="79718" y1="36479" x2="79718" y2="36479"/>
                        <a14:foregroundMark x1="66479" y1="78451" x2="66479" y2="78451"/>
                        <a14:foregroundMark x1="79718" y1="78451" x2="79718" y2="78451"/>
                        <a14:foregroundMark x1="46620" y1="77887" x2="46620" y2="77887"/>
                        <a14:foregroundMark x1="34930" y1="76761" x2="34930" y2="76761"/>
                        <a14:foregroundMark x1="21690" y1="47465" x2="21690" y2="47465"/>
                        <a14:foregroundMark x1="79718" y1="35352" x2="79718" y2="35352"/>
                        <a14:foregroundMark x1="21127" y1="46901" x2="21127" y2="46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949" y="184449"/>
            <a:ext cx="1443006" cy="12549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13FB1B-5A3E-423E-BA04-1928077996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882" y="2480148"/>
            <a:ext cx="11981313" cy="6736210"/>
          </a:xfrm>
          <a:prstGeom prst="rect">
            <a:avLst/>
          </a:prstGeom>
        </p:spPr>
      </p:pic>
      <p:grpSp>
        <p:nvGrpSpPr>
          <p:cNvPr id="53" name="Group 30">
            <a:extLst>
              <a:ext uri="{FF2B5EF4-FFF2-40B4-BE49-F238E27FC236}">
                <a16:creationId xmlns:a16="http://schemas.microsoft.com/office/drawing/2014/main" id="{BCFD4953-7A43-471B-AC9A-0A30DD69C097}"/>
              </a:ext>
            </a:extLst>
          </p:cNvPr>
          <p:cNvGrpSpPr/>
          <p:nvPr/>
        </p:nvGrpSpPr>
        <p:grpSpPr>
          <a:xfrm rot="-5400000">
            <a:off x="13425273" y="8565215"/>
            <a:ext cx="5553560" cy="6038905"/>
            <a:chOff x="1198675" y="967107"/>
            <a:chExt cx="7404746" cy="8051872"/>
          </a:xfrm>
        </p:grpSpPr>
        <p:grpSp>
          <p:nvGrpSpPr>
            <p:cNvPr id="54" name="Group 31">
              <a:extLst>
                <a:ext uri="{FF2B5EF4-FFF2-40B4-BE49-F238E27FC236}">
                  <a16:creationId xmlns:a16="http://schemas.microsoft.com/office/drawing/2014/main" id="{555C626F-66A2-4F72-80DF-12A0AB1FA92C}"/>
                </a:ext>
              </a:extLst>
            </p:cNvPr>
            <p:cNvGrpSpPr/>
            <p:nvPr/>
          </p:nvGrpSpPr>
          <p:grpSpPr>
            <a:xfrm rot="-2700000">
              <a:off x="1198675" y="3231264"/>
              <a:ext cx="5787715" cy="5787715"/>
              <a:chOff x="0" y="0"/>
              <a:chExt cx="812800" cy="812800"/>
            </a:xfrm>
          </p:grpSpPr>
          <p:sp>
            <p:nvSpPr>
              <p:cNvPr id="72" name="Freeform 32">
                <a:extLst>
                  <a:ext uri="{FF2B5EF4-FFF2-40B4-BE49-F238E27FC236}">
                    <a16:creationId xmlns:a16="http://schemas.microsoft.com/office/drawing/2014/main" id="{1FB4A0EF-125F-491F-8E56-B8B4D1BACA3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74" name="TextBox 33">
                <a:extLst>
                  <a:ext uri="{FF2B5EF4-FFF2-40B4-BE49-F238E27FC236}">
                    <a16:creationId xmlns:a16="http://schemas.microsoft.com/office/drawing/2014/main" id="{A4185F9A-A529-4261-821B-02019BA9A7B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5" name="Group 34">
              <a:extLst>
                <a:ext uri="{FF2B5EF4-FFF2-40B4-BE49-F238E27FC236}">
                  <a16:creationId xmlns:a16="http://schemas.microsoft.com/office/drawing/2014/main" id="{F3A26C36-1338-4AD4-9221-2B24D4FE029C}"/>
                </a:ext>
              </a:extLst>
            </p:cNvPr>
            <p:cNvGrpSpPr/>
            <p:nvPr/>
          </p:nvGrpSpPr>
          <p:grpSpPr>
            <a:xfrm rot="-2700000">
              <a:off x="2092592" y="1198675"/>
              <a:ext cx="5787715" cy="5787715"/>
              <a:chOff x="0" y="0"/>
              <a:chExt cx="812800" cy="812800"/>
            </a:xfrm>
          </p:grpSpPr>
          <p:sp>
            <p:nvSpPr>
              <p:cNvPr id="70" name="Freeform 35">
                <a:extLst>
                  <a:ext uri="{FF2B5EF4-FFF2-40B4-BE49-F238E27FC236}">
                    <a16:creationId xmlns:a16="http://schemas.microsoft.com/office/drawing/2014/main" id="{345F0BC0-1B19-4108-8B56-8696ECFEAC2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B01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71" name="TextBox 36">
                <a:extLst>
                  <a:ext uri="{FF2B5EF4-FFF2-40B4-BE49-F238E27FC236}">
                    <a16:creationId xmlns:a16="http://schemas.microsoft.com/office/drawing/2014/main" id="{771DD48E-EDF1-4CD8-BF63-AC6E3731D69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6" name="Group 37">
              <a:extLst>
                <a:ext uri="{FF2B5EF4-FFF2-40B4-BE49-F238E27FC236}">
                  <a16:creationId xmlns:a16="http://schemas.microsoft.com/office/drawing/2014/main" id="{7B1B77AE-3755-48D4-872D-A02D05DADD4B}"/>
                </a:ext>
              </a:extLst>
            </p:cNvPr>
            <p:cNvGrpSpPr/>
            <p:nvPr/>
          </p:nvGrpSpPr>
          <p:grpSpPr>
            <a:xfrm rot="-2700000">
              <a:off x="2092592" y="3209912"/>
              <a:ext cx="5787715" cy="5787715"/>
              <a:chOff x="0" y="0"/>
              <a:chExt cx="812800" cy="812800"/>
            </a:xfrm>
          </p:grpSpPr>
          <p:sp>
            <p:nvSpPr>
              <p:cNvPr id="68" name="Freeform 38">
                <a:extLst>
                  <a:ext uri="{FF2B5EF4-FFF2-40B4-BE49-F238E27FC236}">
                    <a16:creationId xmlns:a16="http://schemas.microsoft.com/office/drawing/2014/main" id="{C5C26524-710A-4427-99D0-BF9F826F717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1264D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69" name="TextBox 39">
                <a:extLst>
                  <a:ext uri="{FF2B5EF4-FFF2-40B4-BE49-F238E27FC236}">
                    <a16:creationId xmlns:a16="http://schemas.microsoft.com/office/drawing/2014/main" id="{411CACF6-A65E-49B1-86BF-61B8B95D610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0" name="Group 40">
              <a:extLst>
                <a:ext uri="{FF2B5EF4-FFF2-40B4-BE49-F238E27FC236}">
                  <a16:creationId xmlns:a16="http://schemas.microsoft.com/office/drawing/2014/main" id="{A6A65020-C896-4ADF-A20C-8EE3065C21C9}"/>
                </a:ext>
              </a:extLst>
            </p:cNvPr>
            <p:cNvGrpSpPr/>
            <p:nvPr/>
          </p:nvGrpSpPr>
          <p:grpSpPr>
            <a:xfrm rot="-2700000">
              <a:off x="2815706" y="3209912"/>
              <a:ext cx="5787715" cy="5787715"/>
              <a:chOff x="0" y="0"/>
              <a:chExt cx="812800" cy="812800"/>
            </a:xfrm>
          </p:grpSpPr>
          <p:sp>
            <p:nvSpPr>
              <p:cNvPr id="64" name="Freeform 41">
                <a:extLst>
                  <a:ext uri="{FF2B5EF4-FFF2-40B4-BE49-F238E27FC236}">
                    <a16:creationId xmlns:a16="http://schemas.microsoft.com/office/drawing/2014/main" id="{D8C5C440-8E00-47AB-8778-7AF24967B5F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66" name="TextBox 42">
                <a:extLst>
                  <a:ext uri="{FF2B5EF4-FFF2-40B4-BE49-F238E27FC236}">
                    <a16:creationId xmlns:a16="http://schemas.microsoft.com/office/drawing/2014/main" id="{72ABF3A8-4294-4A09-AB03-EA1783F6005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1" name="Group 43">
              <a:extLst>
                <a:ext uri="{FF2B5EF4-FFF2-40B4-BE49-F238E27FC236}">
                  <a16:creationId xmlns:a16="http://schemas.microsoft.com/office/drawing/2014/main" id="{E20ED9AD-2C14-47BB-9E34-FDD0849FD3B6}"/>
                </a:ext>
              </a:extLst>
            </p:cNvPr>
            <p:cNvGrpSpPr/>
            <p:nvPr/>
          </p:nvGrpSpPr>
          <p:grpSpPr>
            <a:xfrm rot="-2700000">
              <a:off x="2793901" y="967107"/>
              <a:ext cx="5787715" cy="6059014"/>
              <a:chOff x="0" y="-38100"/>
              <a:chExt cx="812800" cy="850900"/>
            </a:xfrm>
          </p:grpSpPr>
          <p:sp>
            <p:nvSpPr>
              <p:cNvPr id="62" name="Freeform 44">
                <a:extLst>
                  <a:ext uri="{FF2B5EF4-FFF2-40B4-BE49-F238E27FC236}">
                    <a16:creationId xmlns:a16="http://schemas.microsoft.com/office/drawing/2014/main" id="{35371CCE-2982-4200-8DC6-006F0A3707C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63" name="TextBox 45">
                <a:extLst>
                  <a:ext uri="{FF2B5EF4-FFF2-40B4-BE49-F238E27FC236}">
                    <a16:creationId xmlns:a16="http://schemas.microsoft.com/office/drawing/2014/main" id="{4DF90C27-7FA2-471D-BCD8-5728608934C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 rot="-5400000">
            <a:off x="-53949" y="8144546"/>
            <a:ext cx="5553560" cy="6038905"/>
            <a:chOff x="1198675" y="967107"/>
            <a:chExt cx="7404746" cy="8051872"/>
          </a:xfrm>
        </p:grpSpPr>
        <p:grpSp>
          <p:nvGrpSpPr>
            <p:cNvPr id="31" name="Group 31"/>
            <p:cNvGrpSpPr/>
            <p:nvPr/>
          </p:nvGrpSpPr>
          <p:grpSpPr>
            <a:xfrm rot="-2700000">
              <a:off x="1198675" y="3231264"/>
              <a:ext cx="5787715" cy="578771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-2700000">
              <a:off x="2092592" y="1198675"/>
              <a:ext cx="5787715" cy="5787715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BB01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 rot="-2700000">
              <a:off x="2092592" y="3209912"/>
              <a:ext cx="5787715" cy="5787715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1264D"/>
              </a:solid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-2700000">
              <a:off x="2815706" y="3209912"/>
              <a:ext cx="5787715" cy="5787715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-2700000">
              <a:off x="2793901" y="967107"/>
              <a:ext cx="5787715" cy="6059014"/>
              <a:chOff x="0" y="-38100"/>
              <a:chExt cx="812800" cy="8509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38189" tIns="38189" rIns="38189" bIns="3818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274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7858">
        <p159:morph option="byObject"/>
      </p:transition>
    </mc:Choice>
    <mc:Fallback xmlns="">
      <p:transition spd="slow" advTm="67858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8722</TotalTime>
  <Words>460</Words>
  <Application>Microsoft Office PowerPoint</Application>
  <PresentationFormat>Custom</PresentationFormat>
  <Paragraphs>92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Open Sans</vt:lpstr>
      <vt:lpstr>Times New Roman</vt:lpstr>
      <vt:lpstr>Perpetua</vt:lpstr>
      <vt:lpstr>Poppins Bold</vt:lpstr>
      <vt:lpstr>Calibri</vt:lpstr>
      <vt:lpstr>Poppins</vt:lpstr>
      <vt:lpstr>Arial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universitAS WIDYATAMA</dc:title>
  <dc:creator>Acer</dc:creator>
  <cp:lastModifiedBy>nurul laili</cp:lastModifiedBy>
  <cp:revision>66</cp:revision>
  <dcterms:created xsi:type="dcterms:W3CDTF">2006-08-16T00:00:00Z</dcterms:created>
  <dcterms:modified xsi:type="dcterms:W3CDTF">2024-07-13T03:10:21Z</dcterms:modified>
  <dc:identifier>DAF3ZpJRyik</dc:identifier>
</cp:coreProperties>
</file>